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7.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1"/>
    <p:sldMasterId id="2147483696" r:id="rId2"/>
    <p:sldMasterId id="2147483703" r:id="rId3"/>
    <p:sldMasterId id="2147483708" r:id="rId4"/>
    <p:sldMasterId id="2147483713" r:id="rId5"/>
    <p:sldMasterId id="2147483718" r:id="rId6"/>
    <p:sldMasterId id="2147483723" r:id="rId7"/>
    <p:sldMasterId id="2147483726" r:id="rId8"/>
  </p:sldMasterIdLst>
  <p:notesMasterIdLst>
    <p:notesMasterId r:id="rId46"/>
  </p:notesMasterIdLst>
  <p:sldIdLst>
    <p:sldId id="285" r:id="rId9"/>
    <p:sldId id="297" r:id="rId10"/>
    <p:sldId id="257" r:id="rId11"/>
    <p:sldId id="286" r:id="rId12"/>
    <p:sldId id="258" r:id="rId13"/>
    <p:sldId id="260" r:id="rId14"/>
    <p:sldId id="261" r:id="rId15"/>
    <p:sldId id="353" r:id="rId16"/>
    <p:sldId id="354" r:id="rId17"/>
    <p:sldId id="265" r:id="rId18"/>
    <p:sldId id="271" r:id="rId19"/>
    <p:sldId id="358" r:id="rId20"/>
    <p:sldId id="276" r:id="rId21"/>
    <p:sldId id="267" r:id="rId22"/>
    <p:sldId id="268" r:id="rId23"/>
    <p:sldId id="270" r:id="rId24"/>
    <p:sldId id="360" r:id="rId25"/>
    <p:sldId id="359" r:id="rId26"/>
    <p:sldId id="272" r:id="rId27"/>
    <p:sldId id="355" r:id="rId28"/>
    <p:sldId id="356" r:id="rId29"/>
    <p:sldId id="357" r:id="rId30"/>
    <p:sldId id="367" r:id="rId31"/>
    <p:sldId id="274" r:id="rId32"/>
    <p:sldId id="361" r:id="rId33"/>
    <p:sldId id="377" r:id="rId34"/>
    <p:sldId id="378" r:id="rId35"/>
    <p:sldId id="365" r:id="rId36"/>
    <p:sldId id="368" r:id="rId37"/>
    <p:sldId id="381" r:id="rId38"/>
    <p:sldId id="379" r:id="rId39"/>
    <p:sldId id="380" r:id="rId40"/>
    <p:sldId id="373" r:id="rId41"/>
    <p:sldId id="374" r:id="rId42"/>
    <p:sldId id="382" r:id="rId43"/>
    <p:sldId id="366" r:id="rId44"/>
    <p:sldId id="376" r:id="rId4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435487-10BF-42B1-B694-629E9A78B4BB}" v="1486" dt="2024-09-19T19:41:04.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32" y="4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customXml" Target="../customXml/item1.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tte Salemi" userId="a3e91d0e-3c96-417b-9443-7f51a963bdf9" providerId="ADAL" clId="{71435487-10BF-42B1-B694-629E9A78B4BB}"/>
    <pc:docChg chg="undo custSel addSld delSld modSld sldOrd">
      <pc:chgData name="Colette Salemi" userId="a3e91d0e-3c96-417b-9443-7f51a963bdf9" providerId="ADAL" clId="{71435487-10BF-42B1-B694-629E9A78B4BB}" dt="2024-09-19T19:41:59.511" v="2466" actId="47"/>
      <pc:docMkLst>
        <pc:docMk/>
      </pc:docMkLst>
      <pc:sldChg chg="modSp modAnim">
        <pc:chgData name="Colette Salemi" userId="a3e91d0e-3c96-417b-9443-7f51a963bdf9" providerId="ADAL" clId="{71435487-10BF-42B1-B694-629E9A78B4BB}" dt="2024-09-19T19:26:43.748" v="2368" actId="20577"/>
        <pc:sldMkLst>
          <pc:docMk/>
          <pc:sldMk cId="3672080680" sldId="257"/>
        </pc:sldMkLst>
        <pc:spChg chg="mod">
          <ac:chgData name="Colette Salemi" userId="a3e91d0e-3c96-417b-9443-7f51a963bdf9" providerId="ADAL" clId="{71435487-10BF-42B1-B694-629E9A78B4BB}" dt="2024-09-19T19:26:43.748" v="2368" actId="20577"/>
          <ac:spMkLst>
            <pc:docMk/>
            <pc:sldMk cId="3672080680" sldId="257"/>
            <ac:spMk id="3" creationId="{A1EBC109-EA53-09F1-8CA3-2C4E9175CBE4}"/>
          </ac:spMkLst>
        </pc:spChg>
      </pc:sldChg>
      <pc:sldChg chg="del">
        <pc:chgData name="Colette Salemi" userId="a3e91d0e-3c96-417b-9443-7f51a963bdf9" providerId="ADAL" clId="{71435487-10BF-42B1-B694-629E9A78B4BB}" dt="2024-09-14T22:31:38.253" v="151" actId="47"/>
        <pc:sldMkLst>
          <pc:docMk/>
          <pc:sldMk cId="2912076575" sldId="259"/>
        </pc:sldMkLst>
      </pc:sldChg>
      <pc:sldChg chg="modSp">
        <pc:chgData name="Colette Salemi" userId="a3e91d0e-3c96-417b-9443-7f51a963bdf9" providerId="ADAL" clId="{71435487-10BF-42B1-B694-629E9A78B4BB}" dt="2024-09-19T19:29:28.949" v="2429" actId="20577"/>
        <pc:sldMkLst>
          <pc:docMk/>
          <pc:sldMk cId="1762031844" sldId="260"/>
        </pc:sldMkLst>
        <pc:spChg chg="mod">
          <ac:chgData name="Colette Salemi" userId="a3e91d0e-3c96-417b-9443-7f51a963bdf9" providerId="ADAL" clId="{71435487-10BF-42B1-B694-629E9A78B4BB}" dt="2024-09-19T19:29:28.949" v="2429" actId="20577"/>
          <ac:spMkLst>
            <pc:docMk/>
            <pc:sldMk cId="1762031844" sldId="260"/>
            <ac:spMk id="3" creationId="{756B5AA5-DD47-8088-9E1D-D217B85DFD12}"/>
          </ac:spMkLst>
        </pc:spChg>
      </pc:sldChg>
      <pc:sldChg chg="del">
        <pc:chgData name="Colette Salemi" userId="a3e91d0e-3c96-417b-9443-7f51a963bdf9" providerId="ADAL" clId="{71435487-10BF-42B1-B694-629E9A78B4BB}" dt="2024-09-14T22:32:03.152" v="152" actId="47"/>
        <pc:sldMkLst>
          <pc:docMk/>
          <pc:sldMk cId="811241451" sldId="266"/>
        </pc:sldMkLst>
      </pc:sldChg>
      <pc:sldChg chg="del">
        <pc:chgData name="Colette Salemi" userId="a3e91d0e-3c96-417b-9443-7f51a963bdf9" providerId="ADAL" clId="{71435487-10BF-42B1-B694-629E9A78B4BB}" dt="2024-09-19T19:41:59.511" v="2466" actId="47"/>
        <pc:sldMkLst>
          <pc:docMk/>
          <pc:sldMk cId="2256868352" sldId="269"/>
        </pc:sldMkLst>
      </pc:sldChg>
      <pc:sldChg chg="modSp">
        <pc:chgData name="Colette Salemi" userId="a3e91d0e-3c96-417b-9443-7f51a963bdf9" providerId="ADAL" clId="{71435487-10BF-42B1-B694-629E9A78B4BB}" dt="2024-09-19T19:31:32.065" v="2436" actId="20577"/>
        <pc:sldMkLst>
          <pc:docMk/>
          <pc:sldMk cId="341617665" sldId="271"/>
        </pc:sldMkLst>
        <pc:spChg chg="mod">
          <ac:chgData name="Colette Salemi" userId="a3e91d0e-3c96-417b-9443-7f51a963bdf9" providerId="ADAL" clId="{71435487-10BF-42B1-B694-629E9A78B4BB}" dt="2024-09-19T19:31:32.065" v="2436" actId="20577"/>
          <ac:spMkLst>
            <pc:docMk/>
            <pc:sldMk cId="341617665" sldId="271"/>
            <ac:spMk id="3" creationId="{9CEAE5E7-50DA-CD15-594C-31DAAB1A8011}"/>
          </ac:spMkLst>
        </pc:spChg>
      </pc:sldChg>
      <pc:sldChg chg="addSp delSp modSp mod">
        <pc:chgData name="Colette Salemi" userId="a3e91d0e-3c96-417b-9443-7f51a963bdf9" providerId="ADAL" clId="{71435487-10BF-42B1-B694-629E9A78B4BB}" dt="2024-09-19T19:36:55.073" v="2440" actId="1076"/>
        <pc:sldMkLst>
          <pc:docMk/>
          <pc:sldMk cId="1148481771" sldId="274"/>
        </pc:sldMkLst>
        <pc:picChg chg="add mod">
          <ac:chgData name="Colette Salemi" userId="a3e91d0e-3c96-417b-9443-7f51a963bdf9" providerId="ADAL" clId="{71435487-10BF-42B1-B694-629E9A78B4BB}" dt="2024-09-19T19:36:55.073" v="2440" actId="1076"/>
          <ac:picMkLst>
            <pc:docMk/>
            <pc:sldMk cId="1148481771" sldId="274"/>
            <ac:picMk id="5" creationId="{9366C61C-2C06-F988-A5B8-9BCEFDE39E2C}"/>
          </ac:picMkLst>
        </pc:picChg>
        <pc:picChg chg="del">
          <ac:chgData name="Colette Salemi" userId="a3e91d0e-3c96-417b-9443-7f51a963bdf9" providerId="ADAL" clId="{71435487-10BF-42B1-B694-629E9A78B4BB}" dt="2024-09-19T19:36:48.339" v="2437" actId="478"/>
          <ac:picMkLst>
            <pc:docMk/>
            <pc:sldMk cId="1148481771" sldId="274"/>
            <ac:picMk id="8" creationId="{0D79B1BE-CF80-BCB3-A32A-5998BA78F24B}"/>
          </ac:picMkLst>
        </pc:picChg>
      </pc:sldChg>
      <pc:sldChg chg="addSp modSp mod">
        <pc:chgData name="Colette Salemi" userId="a3e91d0e-3c96-417b-9443-7f51a963bdf9" providerId="ADAL" clId="{71435487-10BF-42B1-B694-629E9A78B4BB}" dt="2024-09-14T22:30:53.896" v="149" actId="1076"/>
        <pc:sldMkLst>
          <pc:docMk/>
          <pc:sldMk cId="4242705575" sldId="285"/>
        </pc:sldMkLst>
        <pc:spChg chg="mod">
          <ac:chgData name="Colette Salemi" userId="a3e91d0e-3c96-417b-9443-7f51a963bdf9" providerId="ADAL" clId="{71435487-10BF-42B1-B694-629E9A78B4BB}" dt="2024-09-14T22:30:53.896" v="149" actId="1076"/>
          <ac:spMkLst>
            <pc:docMk/>
            <pc:sldMk cId="4242705575" sldId="285"/>
            <ac:spMk id="2" creationId="{EB65845C-52F6-5D60-DF9E-E330AD539B71}"/>
          </ac:spMkLst>
        </pc:spChg>
        <pc:picChg chg="add mod">
          <ac:chgData name="Colette Salemi" userId="a3e91d0e-3c96-417b-9443-7f51a963bdf9" providerId="ADAL" clId="{71435487-10BF-42B1-B694-629E9A78B4BB}" dt="2024-09-14T22:30:49.278" v="148" actId="1076"/>
          <ac:picMkLst>
            <pc:docMk/>
            <pc:sldMk cId="4242705575" sldId="285"/>
            <ac:picMk id="4" creationId="{0E17B2AE-294D-EFC3-3685-63BF9F85E280}"/>
          </ac:picMkLst>
        </pc:picChg>
      </pc:sldChg>
      <pc:sldChg chg="del">
        <pc:chgData name="Colette Salemi" userId="a3e91d0e-3c96-417b-9443-7f51a963bdf9" providerId="ADAL" clId="{71435487-10BF-42B1-B694-629E9A78B4BB}" dt="2024-09-18T18:15:35.346" v="870" actId="47"/>
        <pc:sldMkLst>
          <pc:docMk/>
          <pc:sldMk cId="938843470" sldId="364"/>
        </pc:sldMkLst>
      </pc:sldChg>
      <pc:sldChg chg="modSp">
        <pc:chgData name="Colette Salemi" userId="a3e91d0e-3c96-417b-9443-7f51a963bdf9" providerId="ADAL" clId="{71435487-10BF-42B1-B694-629E9A78B4BB}" dt="2024-09-14T22:49:14.176" v="858" actId="2711"/>
        <pc:sldMkLst>
          <pc:docMk/>
          <pc:sldMk cId="2269874203" sldId="365"/>
        </pc:sldMkLst>
        <pc:spChg chg="mod">
          <ac:chgData name="Colette Salemi" userId="a3e91d0e-3c96-417b-9443-7f51a963bdf9" providerId="ADAL" clId="{71435487-10BF-42B1-B694-629E9A78B4BB}" dt="2024-09-14T22:49:14.176" v="858" actId="2711"/>
          <ac:spMkLst>
            <pc:docMk/>
            <pc:sldMk cId="2269874203" sldId="365"/>
            <ac:spMk id="3" creationId="{1F84F962-2F96-4D17-B5E1-ACB55B4DC4A3}"/>
          </ac:spMkLst>
        </pc:spChg>
      </pc:sldChg>
      <pc:sldChg chg="addSp delSp modSp del mod">
        <pc:chgData name="Colette Salemi" userId="a3e91d0e-3c96-417b-9443-7f51a963bdf9" providerId="ADAL" clId="{71435487-10BF-42B1-B694-629E9A78B4BB}" dt="2024-09-19T19:00:55.919" v="904" actId="47"/>
        <pc:sldMkLst>
          <pc:docMk/>
          <pc:sldMk cId="2280703462" sldId="369"/>
        </pc:sldMkLst>
        <pc:spChg chg="add mod">
          <ac:chgData name="Colette Salemi" userId="a3e91d0e-3c96-417b-9443-7f51a963bdf9" providerId="ADAL" clId="{71435487-10BF-42B1-B694-629E9A78B4BB}" dt="2024-09-14T22:42:18.804" v="178" actId="207"/>
          <ac:spMkLst>
            <pc:docMk/>
            <pc:sldMk cId="2280703462" sldId="369"/>
            <ac:spMk id="2" creationId="{7C54E35C-0935-9507-49DF-8C22948DDECC}"/>
          </ac:spMkLst>
        </pc:spChg>
        <pc:picChg chg="del mod">
          <ac:chgData name="Colette Salemi" userId="a3e91d0e-3c96-417b-9443-7f51a963bdf9" providerId="ADAL" clId="{71435487-10BF-42B1-B694-629E9A78B4BB}" dt="2024-09-14T22:49:50.949" v="862" actId="478"/>
          <ac:picMkLst>
            <pc:docMk/>
            <pc:sldMk cId="2280703462" sldId="369"/>
            <ac:picMk id="3" creationId="{2F6CC4C6-4A18-AC2C-C99C-D9BBE5347AAE}"/>
          </ac:picMkLst>
        </pc:picChg>
        <pc:picChg chg="del mod">
          <ac:chgData name="Colette Salemi" userId="a3e91d0e-3c96-417b-9443-7f51a963bdf9" providerId="ADAL" clId="{71435487-10BF-42B1-B694-629E9A78B4BB}" dt="2024-09-14T22:49:50.189" v="861" actId="478"/>
          <ac:picMkLst>
            <pc:docMk/>
            <pc:sldMk cId="2280703462" sldId="369"/>
            <ac:picMk id="4" creationId="{BD785DB0-D595-184A-E21A-801A2126F531}"/>
          </ac:picMkLst>
        </pc:picChg>
        <pc:picChg chg="del mod">
          <ac:chgData name="Colette Salemi" userId="a3e91d0e-3c96-417b-9443-7f51a963bdf9" providerId="ADAL" clId="{71435487-10BF-42B1-B694-629E9A78B4BB}" dt="2024-09-14T22:49:51.850" v="863" actId="478"/>
          <ac:picMkLst>
            <pc:docMk/>
            <pc:sldMk cId="2280703462" sldId="369"/>
            <ac:picMk id="6" creationId="{210BDA01-034E-E9B9-A11E-A3D0F66CB77D}"/>
          </ac:picMkLst>
        </pc:picChg>
        <pc:picChg chg="add mod">
          <ac:chgData name="Colette Salemi" userId="a3e91d0e-3c96-417b-9443-7f51a963bdf9" providerId="ADAL" clId="{71435487-10BF-42B1-B694-629E9A78B4BB}" dt="2024-09-14T22:49:58.021" v="866" actId="1076"/>
          <ac:picMkLst>
            <pc:docMk/>
            <pc:sldMk cId="2280703462" sldId="369"/>
            <ac:picMk id="8" creationId="{433DF778-4000-0BBD-1D5D-85E744193744}"/>
          </ac:picMkLst>
        </pc:picChg>
      </pc:sldChg>
      <pc:sldChg chg="del">
        <pc:chgData name="Colette Salemi" userId="a3e91d0e-3c96-417b-9443-7f51a963bdf9" providerId="ADAL" clId="{71435487-10BF-42B1-B694-629E9A78B4BB}" dt="2024-09-14T22:41:47.195" v="174" actId="47"/>
        <pc:sldMkLst>
          <pc:docMk/>
          <pc:sldMk cId="2896813441" sldId="370"/>
        </pc:sldMkLst>
      </pc:sldChg>
      <pc:sldChg chg="del">
        <pc:chgData name="Colette Salemi" userId="a3e91d0e-3c96-417b-9443-7f51a963bdf9" providerId="ADAL" clId="{71435487-10BF-42B1-B694-629E9A78B4BB}" dt="2024-09-14T22:35:18.849" v="157" actId="47"/>
        <pc:sldMkLst>
          <pc:docMk/>
          <pc:sldMk cId="3957613803" sldId="372"/>
        </pc:sldMkLst>
      </pc:sldChg>
      <pc:sldChg chg="addSp modSp mod modAnim">
        <pc:chgData name="Colette Salemi" userId="a3e91d0e-3c96-417b-9443-7f51a963bdf9" providerId="ADAL" clId="{71435487-10BF-42B1-B694-629E9A78B4BB}" dt="2024-09-19T19:07:21.257" v="1497"/>
        <pc:sldMkLst>
          <pc:docMk/>
          <pc:sldMk cId="1035994029" sldId="374"/>
        </pc:sldMkLst>
        <pc:spChg chg="mod">
          <ac:chgData name="Colette Salemi" userId="a3e91d0e-3c96-417b-9443-7f51a963bdf9" providerId="ADAL" clId="{71435487-10BF-42B1-B694-629E9A78B4BB}" dt="2024-09-14T22:45:42.218" v="738" actId="20577"/>
          <ac:spMkLst>
            <pc:docMk/>
            <pc:sldMk cId="1035994029" sldId="374"/>
            <ac:spMk id="2" creationId="{F2DB3B29-DF86-EE28-4D78-E7416B67BA90}"/>
          </ac:spMkLst>
        </pc:spChg>
        <pc:spChg chg="mod">
          <ac:chgData name="Colette Salemi" userId="a3e91d0e-3c96-417b-9443-7f51a963bdf9" providerId="ADAL" clId="{71435487-10BF-42B1-B694-629E9A78B4BB}" dt="2024-09-14T22:47:19.532" v="857" actId="20577"/>
          <ac:spMkLst>
            <pc:docMk/>
            <pc:sldMk cId="1035994029" sldId="374"/>
            <ac:spMk id="3" creationId="{DCCB82F6-8A41-1412-79C4-11D4D9D3CF05}"/>
          </ac:spMkLst>
        </pc:spChg>
        <pc:spChg chg="add mod">
          <ac:chgData name="Colette Salemi" userId="a3e91d0e-3c96-417b-9443-7f51a963bdf9" providerId="ADAL" clId="{71435487-10BF-42B1-B694-629E9A78B4BB}" dt="2024-09-19T19:07:21.257" v="1497"/>
          <ac:spMkLst>
            <pc:docMk/>
            <pc:sldMk cId="1035994029" sldId="374"/>
            <ac:spMk id="4" creationId="{7347A603-BBF9-E280-6052-841773165952}"/>
          </ac:spMkLst>
        </pc:spChg>
      </pc:sldChg>
      <pc:sldChg chg="add del ord">
        <pc:chgData name="Colette Salemi" userId="a3e91d0e-3c96-417b-9443-7f51a963bdf9" providerId="ADAL" clId="{71435487-10BF-42B1-B694-629E9A78B4BB}" dt="2024-09-14T22:34:20.363" v="156"/>
        <pc:sldMkLst>
          <pc:docMk/>
          <pc:sldMk cId="2923310793" sldId="376"/>
        </pc:sldMkLst>
      </pc:sldChg>
      <pc:sldChg chg="modSp mod">
        <pc:chgData name="Colette Salemi" userId="a3e91d0e-3c96-417b-9443-7f51a963bdf9" providerId="ADAL" clId="{71435487-10BF-42B1-B694-629E9A78B4BB}" dt="2024-09-18T18:14:57.311" v="869" actId="1076"/>
        <pc:sldMkLst>
          <pc:docMk/>
          <pc:sldMk cId="484337729" sldId="377"/>
        </pc:sldMkLst>
        <pc:spChg chg="mod">
          <ac:chgData name="Colette Salemi" userId="a3e91d0e-3c96-417b-9443-7f51a963bdf9" providerId="ADAL" clId="{71435487-10BF-42B1-B694-629E9A78B4BB}" dt="2024-09-18T18:14:57.311" v="869" actId="1076"/>
          <ac:spMkLst>
            <pc:docMk/>
            <pc:sldMk cId="484337729" sldId="377"/>
            <ac:spMk id="8" creationId="{87418D9A-3F69-790B-E8EB-54AFB3776A36}"/>
          </ac:spMkLst>
        </pc:spChg>
      </pc:sldChg>
      <pc:sldChg chg="modSp mod">
        <pc:chgData name="Colette Salemi" userId="a3e91d0e-3c96-417b-9443-7f51a963bdf9" providerId="ADAL" clId="{71435487-10BF-42B1-B694-629E9A78B4BB}" dt="2024-09-18T18:16:03.165" v="878" actId="1076"/>
        <pc:sldMkLst>
          <pc:docMk/>
          <pc:sldMk cId="140107368" sldId="378"/>
        </pc:sldMkLst>
        <pc:spChg chg="mod">
          <ac:chgData name="Colette Salemi" userId="a3e91d0e-3c96-417b-9443-7f51a963bdf9" providerId="ADAL" clId="{71435487-10BF-42B1-B694-629E9A78B4BB}" dt="2024-09-18T18:16:03.165" v="878" actId="1076"/>
          <ac:spMkLst>
            <pc:docMk/>
            <pc:sldMk cId="140107368" sldId="378"/>
            <ac:spMk id="8" creationId="{87418D9A-3F69-790B-E8EB-54AFB3776A36}"/>
          </ac:spMkLst>
        </pc:spChg>
      </pc:sldChg>
      <pc:sldChg chg="addSp delSp modSp new mod">
        <pc:chgData name="Colette Salemi" userId="a3e91d0e-3c96-417b-9443-7f51a963bdf9" providerId="ADAL" clId="{71435487-10BF-42B1-B694-629E9A78B4BB}" dt="2024-09-19T19:40:59.392" v="2459" actId="1076"/>
        <pc:sldMkLst>
          <pc:docMk/>
          <pc:sldMk cId="2843711301" sldId="379"/>
        </pc:sldMkLst>
        <pc:spChg chg="del">
          <ac:chgData name="Colette Salemi" userId="a3e91d0e-3c96-417b-9443-7f51a963bdf9" providerId="ADAL" clId="{71435487-10BF-42B1-B694-629E9A78B4BB}" dt="2024-09-19T18:45:14.855" v="883" actId="478"/>
          <ac:spMkLst>
            <pc:docMk/>
            <pc:sldMk cId="2843711301" sldId="379"/>
            <ac:spMk id="2" creationId="{CE33882B-AAF5-1CD3-07DB-5D3C8945E23B}"/>
          </ac:spMkLst>
        </pc:spChg>
        <pc:spChg chg="add mod">
          <ac:chgData name="Colette Salemi" userId="a3e91d0e-3c96-417b-9443-7f51a963bdf9" providerId="ADAL" clId="{71435487-10BF-42B1-B694-629E9A78B4BB}" dt="2024-09-19T19:04:18.622" v="1056" actId="20577"/>
          <ac:spMkLst>
            <pc:docMk/>
            <pc:sldMk cId="2843711301" sldId="379"/>
            <ac:spMk id="7" creationId="{D67796C9-59D9-ABF7-B272-5389371AE8F9}"/>
          </ac:spMkLst>
        </pc:spChg>
        <pc:spChg chg="add mod">
          <ac:chgData name="Colette Salemi" userId="a3e91d0e-3c96-417b-9443-7f51a963bdf9" providerId="ADAL" clId="{71435487-10BF-42B1-B694-629E9A78B4BB}" dt="2024-09-14T22:41:23.058" v="173" actId="207"/>
          <ac:spMkLst>
            <pc:docMk/>
            <pc:sldMk cId="2843711301" sldId="379"/>
            <ac:spMk id="11" creationId="{62A23908-68B9-CB84-506B-D1F2991E0581}"/>
          </ac:spMkLst>
        </pc:spChg>
        <pc:picChg chg="add del">
          <ac:chgData name="Colette Salemi" userId="a3e91d0e-3c96-417b-9443-7f51a963bdf9" providerId="ADAL" clId="{71435487-10BF-42B1-B694-629E9A78B4BB}" dt="2024-09-19T18:44:58.385" v="879" actId="478"/>
          <ac:picMkLst>
            <pc:docMk/>
            <pc:sldMk cId="2843711301" sldId="379"/>
            <ac:picMk id="4" creationId="{C2149C53-D910-66D5-91BE-F0D820E988B6}"/>
          </ac:picMkLst>
        </pc:picChg>
        <pc:picChg chg="add del mod">
          <ac:chgData name="Colette Salemi" userId="a3e91d0e-3c96-417b-9443-7f51a963bdf9" providerId="ADAL" clId="{71435487-10BF-42B1-B694-629E9A78B4BB}" dt="2024-09-19T19:38:39.395" v="2441" actId="478"/>
          <ac:picMkLst>
            <pc:docMk/>
            <pc:sldMk cId="2843711301" sldId="379"/>
            <ac:picMk id="5" creationId="{0618F79C-6444-C824-56D4-5B292C243DAB}"/>
          </ac:picMkLst>
        </pc:picChg>
        <pc:picChg chg="add del mod">
          <ac:chgData name="Colette Salemi" userId="a3e91d0e-3c96-417b-9443-7f51a963bdf9" providerId="ADAL" clId="{71435487-10BF-42B1-B694-629E9A78B4BB}" dt="2024-09-19T18:44:59.289" v="880" actId="478"/>
          <ac:picMkLst>
            <pc:docMk/>
            <pc:sldMk cId="2843711301" sldId="379"/>
            <ac:picMk id="6" creationId="{9FA08DDD-95CA-1C83-0EBC-F4FBD7FFAA50}"/>
          </ac:picMkLst>
        </pc:picChg>
        <pc:picChg chg="add del mod">
          <ac:chgData name="Colette Salemi" userId="a3e91d0e-3c96-417b-9443-7f51a963bdf9" providerId="ADAL" clId="{71435487-10BF-42B1-B694-629E9A78B4BB}" dt="2024-09-14T22:40:20.419" v="167" actId="478"/>
          <ac:picMkLst>
            <pc:docMk/>
            <pc:sldMk cId="2843711301" sldId="379"/>
            <ac:picMk id="8" creationId="{696FAC97-11E7-1D2C-C5EC-7156302FFC1D}"/>
          </ac:picMkLst>
        </pc:picChg>
        <pc:picChg chg="add del mod">
          <ac:chgData name="Colette Salemi" userId="a3e91d0e-3c96-417b-9443-7f51a963bdf9" providerId="ADAL" clId="{71435487-10BF-42B1-B694-629E9A78B4BB}" dt="2024-09-19T18:45:00.189" v="881" actId="478"/>
          <ac:picMkLst>
            <pc:docMk/>
            <pc:sldMk cId="2843711301" sldId="379"/>
            <ac:picMk id="10" creationId="{C60A9852-CF82-A4EF-E72F-6349A8D7C387}"/>
          </ac:picMkLst>
        </pc:picChg>
        <pc:picChg chg="add del mod">
          <ac:chgData name="Colette Salemi" userId="a3e91d0e-3c96-417b-9443-7f51a963bdf9" providerId="ADAL" clId="{71435487-10BF-42B1-B694-629E9A78B4BB}" dt="2024-09-19T18:45:01.154" v="882" actId="478"/>
          <ac:picMkLst>
            <pc:docMk/>
            <pc:sldMk cId="2843711301" sldId="379"/>
            <ac:picMk id="13" creationId="{3D31C503-4BB8-C8B3-C924-4595835949CB}"/>
          </ac:picMkLst>
        </pc:picChg>
        <pc:picChg chg="add del mod ord">
          <ac:chgData name="Colette Salemi" userId="a3e91d0e-3c96-417b-9443-7f51a963bdf9" providerId="ADAL" clId="{71435487-10BF-42B1-B694-629E9A78B4BB}" dt="2024-09-19T19:40:52.409" v="2454" actId="478"/>
          <ac:picMkLst>
            <pc:docMk/>
            <pc:sldMk cId="2843711301" sldId="379"/>
            <ac:picMk id="15" creationId="{E6D4DB3D-211C-7581-3409-963EF69F1DB8}"/>
          </ac:picMkLst>
        </pc:picChg>
        <pc:picChg chg="add mod ord">
          <ac:chgData name="Colette Salemi" userId="a3e91d0e-3c96-417b-9443-7f51a963bdf9" providerId="ADAL" clId="{71435487-10BF-42B1-B694-629E9A78B4BB}" dt="2024-09-19T19:40:59.392" v="2459" actId="1076"/>
          <ac:picMkLst>
            <pc:docMk/>
            <pc:sldMk cId="2843711301" sldId="379"/>
            <ac:picMk id="17" creationId="{888A458A-7BA5-FC49-B48C-4E4915ECC21A}"/>
          </ac:picMkLst>
        </pc:picChg>
        <pc:cxnChg chg="add del mod">
          <ac:chgData name="Colette Salemi" userId="a3e91d0e-3c96-417b-9443-7f51a963bdf9" providerId="ADAL" clId="{71435487-10BF-42B1-B694-629E9A78B4BB}" dt="2024-09-19T19:04:33.805" v="1059" actId="478"/>
          <ac:cxnSpMkLst>
            <pc:docMk/>
            <pc:sldMk cId="2843711301" sldId="379"/>
            <ac:cxnSpMk id="8" creationId="{CD44EF70-A0F4-2479-4F8F-C8410A7D6376}"/>
          </ac:cxnSpMkLst>
        </pc:cxnChg>
      </pc:sldChg>
      <pc:sldChg chg="addSp delSp modSp add mod">
        <pc:chgData name="Colette Salemi" userId="a3e91d0e-3c96-417b-9443-7f51a963bdf9" providerId="ADAL" clId="{71435487-10BF-42B1-B694-629E9A78B4BB}" dt="2024-09-19T19:41:09.149" v="2465" actId="1076"/>
        <pc:sldMkLst>
          <pc:docMk/>
          <pc:sldMk cId="2343169545" sldId="380"/>
        </pc:sldMkLst>
        <pc:spChg chg="add mod">
          <ac:chgData name="Colette Salemi" userId="a3e91d0e-3c96-417b-9443-7f51a963bdf9" providerId="ADAL" clId="{71435487-10BF-42B1-B694-629E9A78B4BB}" dt="2024-09-19T19:05:00.557" v="1121" actId="20577"/>
          <ac:spMkLst>
            <pc:docMk/>
            <pc:sldMk cId="2343169545" sldId="380"/>
            <ac:spMk id="13" creationId="{8D54E752-DB6A-7F64-D936-67537BCC834A}"/>
          </ac:spMkLst>
        </pc:spChg>
        <pc:picChg chg="add del mod">
          <ac:chgData name="Colette Salemi" userId="a3e91d0e-3c96-417b-9443-7f51a963bdf9" providerId="ADAL" clId="{71435487-10BF-42B1-B694-629E9A78B4BB}" dt="2024-09-19T18:45:40.960" v="891" actId="478"/>
          <ac:picMkLst>
            <pc:docMk/>
            <pc:sldMk cId="2343169545" sldId="380"/>
            <ac:picMk id="3" creationId="{FC191321-AC73-BA85-9666-730EEBE9C102}"/>
          </ac:picMkLst>
        </pc:picChg>
        <pc:picChg chg="del">
          <ac:chgData name="Colette Salemi" userId="a3e91d0e-3c96-417b-9443-7f51a963bdf9" providerId="ADAL" clId="{71435487-10BF-42B1-B694-629E9A78B4BB}" dt="2024-09-19T18:45:42.785" v="892" actId="478"/>
          <ac:picMkLst>
            <pc:docMk/>
            <pc:sldMk cId="2343169545" sldId="380"/>
            <ac:picMk id="5" creationId="{0618F79C-6444-C824-56D4-5B292C243DAB}"/>
          </ac:picMkLst>
        </pc:picChg>
        <pc:picChg chg="add del mod">
          <ac:chgData name="Colette Salemi" userId="a3e91d0e-3c96-417b-9443-7f51a963bdf9" providerId="ADAL" clId="{71435487-10BF-42B1-B694-629E9A78B4BB}" dt="2024-09-19T18:45:51.285" v="895" actId="478"/>
          <ac:picMkLst>
            <pc:docMk/>
            <pc:sldMk cId="2343169545" sldId="380"/>
            <ac:picMk id="6" creationId="{221FCCCA-D26A-D112-BC1E-84F2AAF176DE}"/>
          </ac:picMkLst>
        </pc:picChg>
        <pc:picChg chg="add del mod">
          <ac:chgData name="Colette Salemi" userId="a3e91d0e-3c96-417b-9443-7f51a963bdf9" providerId="ADAL" clId="{71435487-10BF-42B1-B694-629E9A78B4BB}" dt="2024-09-19T19:00:15.496" v="901" actId="478"/>
          <ac:picMkLst>
            <pc:docMk/>
            <pc:sldMk cId="2343169545" sldId="380"/>
            <ac:picMk id="8" creationId="{14AA17CE-B836-3305-09CE-B953CAB18987}"/>
          </ac:picMkLst>
        </pc:picChg>
        <pc:picChg chg="add del mod">
          <ac:chgData name="Colette Salemi" userId="a3e91d0e-3c96-417b-9443-7f51a963bdf9" providerId="ADAL" clId="{71435487-10BF-42B1-B694-629E9A78B4BB}" dt="2024-09-19T19:00:14.387" v="900" actId="478"/>
          <ac:picMkLst>
            <pc:docMk/>
            <pc:sldMk cId="2343169545" sldId="380"/>
            <ac:picMk id="9" creationId="{C4BD5350-E5AD-B4FB-D6DB-565A750E0A62}"/>
          </ac:picMkLst>
        </pc:picChg>
        <pc:picChg chg="add del mod">
          <ac:chgData name="Colette Salemi" userId="a3e91d0e-3c96-417b-9443-7f51a963bdf9" providerId="ADAL" clId="{71435487-10BF-42B1-B694-629E9A78B4BB}" dt="2024-09-19T19:41:02.304" v="2460" actId="478"/>
          <ac:picMkLst>
            <pc:docMk/>
            <pc:sldMk cId="2343169545" sldId="380"/>
            <ac:picMk id="12" creationId="{F303508C-D6BD-D465-F3C9-8CB66A33F991}"/>
          </ac:picMkLst>
        </pc:picChg>
        <pc:picChg chg="add mod ord">
          <ac:chgData name="Colette Salemi" userId="a3e91d0e-3c96-417b-9443-7f51a963bdf9" providerId="ADAL" clId="{71435487-10BF-42B1-B694-629E9A78B4BB}" dt="2024-09-19T19:41:09.149" v="2465" actId="1076"/>
          <ac:picMkLst>
            <pc:docMk/>
            <pc:sldMk cId="2343169545" sldId="380"/>
            <ac:picMk id="15" creationId="{FF432291-A773-5A60-F5E6-462D8D6D4924}"/>
          </ac:picMkLst>
        </pc:picChg>
      </pc:sldChg>
      <pc:sldChg chg="addSp delSp modSp add mod ord">
        <pc:chgData name="Colette Salemi" userId="a3e91d0e-3c96-417b-9443-7f51a963bdf9" providerId="ADAL" clId="{71435487-10BF-42B1-B694-629E9A78B4BB}" dt="2024-09-19T19:40:48.479" v="2453" actId="1076"/>
        <pc:sldMkLst>
          <pc:docMk/>
          <pc:sldMk cId="1271182339" sldId="381"/>
        </pc:sldMkLst>
        <pc:spChg chg="add mod">
          <ac:chgData name="Colette Salemi" userId="a3e91d0e-3c96-417b-9443-7f51a963bdf9" providerId="ADAL" clId="{71435487-10BF-42B1-B694-629E9A78B4BB}" dt="2024-09-19T19:04:12.252" v="1055" actId="20577"/>
          <ac:spMkLst>
            <pc:docMk/>
            <pc:sldMk cId="1271182339" sldId="381"/>
            <ac:spMk id="4" creationId="{19ABCD94-88B2-99BA-A469-26DBC70209B3}"/>
          </ac:spMkLst>
        </pc:spChg>
        <pc:picChg chg="add del mod">
          <ac:chgData name="Colette Salemi" userId="a3e91d0e-3c96-417b-9443-7f51a963bdf9" providerId="ADAL" clId="{71435487-10BF-42B1-B694-629E9A78B4BB}" dt="2024-09-19T19:40:39.801" v="2448" actId="478"/>
          <ac:picMkLst>
            <pc:docMk/>
            <pc:sldMk cId="1271182339" sldId="381"/>
            <ac:picMk id="3" creationId="{E8E975A0-1B69-97B1-6FAE-ADBC41CB28D2}"/>
          </ac:picMkLst>
        </pc:picChg>
        <pc:picChg chg="add mod ord">
          <ac:chgData name="Colette Salemi" userId="a3e91d0e-3c96-417b-9443-7f51a963bdf9" providerId="ADAL" clId="{71435487-10BF-42B1-B694-629E9A78B4BB}" dt="2024-09-19T19:40:48.479" v="2453" actId="1076"/>
          <ac:picMkLst>
            <pc:docMk/>
            <pc:sldMk cId="1271182339" sldId="381"/>
            <ac:picMk id="9" creationId="{84889A5A-D942-BBA4-656B-B6ED5088C73D}"/>
          </ac:picMkLst>
        </pc:picChg>
        <pc:picChg chg="del">
          <ac:chgData name="Colette Salemi" userId="a3e91d0e-3c96-417b-9443-7f51a963bdf9" providerId="ADAL" clId="{71435487-10BF-42B1-B694-629E9A78B4BB}" dt="2024-09-19T19:01:03.467" v="906" actId="478"/>
          <ac:picMkLst>
            <pc:docMk/>
            <pc:sldMk cId="1271182339" sldId="381"/>
            <ac:picMk id="12" creationId="{F303508C-D6BD-D465-F3C9-8CB66A33F991}"/>
          </ac:picMkLst>
        </pc:picChg>
        <pc:cxnChg chg="add del mod">
          <ac:chgData name="Colette Salemi" userId="a3e91d0e-3c96-417b-9443-7f51a963bdf9" providerId="ADAL" clId="{71435487-10BF-42B1-B694-629E9A78B4BB}" dt="2024-09-19T19:04:31.468" v="1058" actId="478"/>
          <ac:cxnSpMkLst>
            <pc:docMk/>
            <pc:sldMk cId="1271182339" sldId="381"/>
            <ac:cxnSpMk id="6" creationId="{0DD855A7-9E11-1F5F-6373-DB5012143DF4}"/>
          </ac:cxnSpMkLst>
        </pc:cxnChg>
      </pc:sldChg>
      <pc:sldChg chg="new del">
        <pc:chgData name="Colette Salemi" userId="a3e91d0e-3c96-417b-9443-7f51a963bdf9" providerId="ADAL" clId="{71435487-10BF-42B1-B694-629E9A78B4BB}" dt="2024-09-19T19:05:22.389" v="1123" actId="680"/>
        <pc:sldMkLst>
          <pc:docMk/>
          <pc:sldMk cId="656477772" sldId="382"/>
        </pc:sldMkLst>
      </pc:sldChg>
      <pc:sldChg chg="new del">
        <pc:chgData name="Colette Salemi" userId="a3e91d0e-3c96-417b-9443-7f51a963bdf9" providerId="ADAL" clId="{71435487-10BF-42B1-B694-629E9A78B4BB}" dt="2024-09-19T19:07:19.871" v="1496" actId="680"/>
        <pc:sldMkLst>
          <pc:docMk/>
          <pc:sldMk cId="2174619505" sldId="382"/>
        </pc:sldMkLst>
      </pc:sldChg>
      <pc:sldChg chg="modSp add mod modAnim">
        <pc:chgData name="Colette Salemi" userId="a3e91d0e-3c96-417b-9443-7f51a963bdf9" providerId="ADAL" clId="{71435487-10BF-42B1-B694-629E9A78B4BB}" dt="2024-09-19T19:09:45.087" v="2054" actId="20577"/>
        <pc:sldMkLst>
          <pc:docMk/>
          <pc:sldMk cId="3014481331" sldId="382"/>
        </pc:sldMkLst>
        <pc:spChg chg="mod">
          <ac:chgData name="Colette Salemi" userId="a3e91d0e-3c96-417b-9443-7f51a963bdf9" providerId="ADAL" clId="{71435487-10BF-42B1-B694-629E9A78B4BB}" dt="2024-09-19T19:07:37.705" v="1574" actId="20577"/>
          <ac:spMkLst>
            <pc:docMk/>
            <pc:sldMk cId="3014481331" sldId="382"/>
            <ac:spMk id="2" creationId="{F2DB3B29-DF86-EE28-4D78-E7416B67BA90}"/>
          </ac:spMkLst>
        </pc:spChg>
        <pc:spChg chg="mod">
          <ac:chgData name="Colette Salemi" userId="a3e91d0e-3c96-417b-9443-7f51a963bdf9" providerId="ADAL" clId="{71435487-10BF-42B1-B694-629E9A78B4BB}" dt="2024-09-19T19:09:45.087" v="2054" actId="20577"/>
          <ac:spMkLst>
            <pc:docMk/>
            <pc:sldMk cId="3014481331" sldId="382"/>
            <ac:spMk id="3" creationId="{DCCB82F6-8A41-1412-79C4-11D4D9D3CF05}"/>
          </ac:spMkLst>
        </pc:spChg>
      </pc:sldChg>
      <pc:sldChg chg="modSp new del mod">
        <pc:chgData name="Colette Salemi" userId="a3e91d0e-3c96-417b-9443-7f51a963bdf9" providerId="ADAL" clId="{71435487-10BF-42B1-B694-629E9A78B4BB}" dt="2024-09-19T19:07:08.931" v="1494" actId="47"/>
        <pc:sldMkLst>
          <pc:docMk/>
          <pc:sldMk cId="3970408655" sldId="382"/>
        </pc:sldMkLst>
        <pc:spChg chg="mod">
          <ac:chgData name="Colette Salemi" userId="a3e91d0e-3c96-417b-9443-7f51a963bdf9" providerId="ADAL" clId="{71435487-10BF-42B1-B694-629E9A78B4BB}" dt="2024-09-19T19:07:00.478" v="1492" actId="20577"/>
          <ac:spMkLst>
            <pc:docMk/>
            <pc:sldMk cId="3970408655" sldId="382"/>
            <ac:spMk id="2" creationId="{A8CC6DCB-7207-6B31-A9D0-A0D2E80BA2F5}"/>
          </ac:spMkLst>
        </pc:spChg>
        <pc:spChg chg="mod">
          <ac:chgData name="Colette Salemi" userId="a3e91d0e-3c96-417b-9443-7f51a963bdf9" providerId="ADAL" clId="{71435487-10BF-42B1-B694-629E9A78B4BB}" dt="2024-09-19T19:07:04.909" v="1493" actId="1076"/>
          <ac:spMkLst>
            <pc:docMk/>
            <pc:sldMk cId="3970408655" sldId="382"/>
            <ac:spMk id="3" creationId="{7238B6E1-83BD-1CD8-8899-F9F235E1976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74CC1-50B6-A346-9F2F-A73D55FF36C0}"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725CF2-3302-D948-BF01-550CF443BDA2}" type="slidenum">
              <a:rPr lang="en-US" smtClean="0"/>
              <a:t>‹#›</a:t>
            </a:fld>
            <a:endParaRPr lang="en-US"/>
          </a:p>
        </p:txBody>
      </p:sp>
    </p:spTree>
    <p:extLst>
      <p:ext uri="{BB962C8B-B14F-4D97-AF65-F5344CB8AC3E}">
        <p14:creationId xmlns:p14="http://schemas.microsoft.com/office/powerpoint/2010/main" val="178000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probability of resettlement is less than 1 percent annually. Resettlement can take decades of paperwork and vetting.</a:t>
            </a:r>
          </a:p>
          <a:p>
            <a:r>
              <a:rPr lang="en-CA"/>
              <a:t>Voluntary return is another long-term solution to displacement. But we know that many refugee populations are not going home anytime soon. </a:t>
            </a:r>
          </a:p>
          <a:p>
            <a:endParaRPr lang="en-CA"/>
          </a:p>
          <a:p>
            <a:r>
              <a:rPr lang="en-CA"/>
              <a:t>The only durable solution available for true human development for refugees is integration – refugees becoming regular participants in markets and society.</a:t>
            </a:r>
          </a:p>
          <a:p>
            <a:endParaRPr lang="en-CA"/>
          </a:p>
          <a:p>
            <a:r>
              <a:rPr lang="en-CA"/>
              <a:t>Governments often try to promote integration through policies. For example, governments may require that services at camps are shared with the local community, in the hopes that this brings communities closer. Or governments offer refugees considerable opportunities to participate in markets and create businesses. But even in such contexts, relations between refugees and hosts may remain antagonistic.</a:t>
            </a:r>
          </a:p>
          <a:p>
            <a:endParaRPr lang="en-CA"/>
          </a:p>
          <a:p>
            <a:r>
              <a:rPr lang="en-CA"/>
              <a:t>Our paper asks whether perceptions of labor market competition may lead to more prejudice towards refugees, compromising integration efforts.</a:t>
            </a:r>
          </a:p>
        </p:txBody>
      </p:sp>
      <p:sp>
        <p:nvSpPr>
          <p:cNvPr id="4" name="Slide Number Placeholder 3"/>
          <p:cNvSpPr>
            <a:spLocks noGrp="1"/>
          </p:cNvSpPr>
          <p:nvPr>
            <p:ph type="sldNum" sz="quarter" idx="5"/>
          </p:nvPr>
        </p:nvSpPr>
        <p:spPr/>
        <p:txBody>
          <a:bodyPr/>
          <a:lstStyle/>
          <a:p>
            <a:fld id="{19746D75-23EF-4914-9008-9C0EEC4BACE6}" type="slidenum">
              <a:rPr lang="en-CA" smtClean="0"/>
              <a:t>3</a:t>
            </a:fld>
            <a:endParaRPr lang="en-CA"/>
          </a:p>
        </p:txBody>
      </p:sp>
    </p:spTree>
    <p:extLst>
      <p:ext uri="{BB962C8B-B14F-4D97-AF65-F5344CB8AC3E}">
        <p14:creationId xmlns:p14="http://schemas.microsoft.com/office/powerpoint/2010/main" val="3256539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about 1.36 million refugees in Uganda, about 3% of the population.</a:t>
            </a:r>
          </a:p>
          <a:p>
            <a:endParaRPr lang="en-US"/>
          </a:p>
          <a:p>
            <a:r>
              <a:rPr lang="en-US"/>
              <a:t>There are about 800,000 refugees in Ethiopia, less than 1% of the population.</a:t>
            </a:r>
          </a:p>
        </p:txBody>
      </p:sp>
      <p:sp>
        <p:nvSpPr>
          <p:cNvPr id="4" name="Slide Number Placeholder 3"/>
          <p:cNvSpPr>
            <a:spLocks noGrp="1"/>
          </p:cNvSpPr>
          <p:nvPr>
            <p:ph type="sldNum" sz="quarter" idx="5"/>
          </p:nvPr>
        </p:nvSpPr>
        <p:spPr/>
        <p:txBody>
          <a:bodyPr/>
          <a:lstStyle/>
          <a:p>
            <a:fld id="{19746D75-23EF-4914-9008-9C0EEC4BACE6}" type="slidenum">
              <a:rPr lang="en-CA" smtClean="0"/>
              <a:t>10</a:t>
            </a:fld>
            <a:endParaRPr lang="en-CA"/>
          </a:p>
        </p:txBody>
      </p:sp>
    </p:spTree>
    <p:extLst>
      <p:ext uri="{BB962C8B-B14F-4D97-AF65-F5344CB8AC3E}">
        <p14:creationId xmlns:p14="http://schemas.microsoft.com/office/powerpoint/2010/main" val="3755335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But keep in mind that there are 5 million people in Addis Ababa metro area. Refugees make up about 1.4% of the population. </a:t>
            </a:r>
          </a:p>
        </p:txBody>
      </p:sp>
      <p:sp>
        <p:nvSpPr>
          <p:cNvPr id="4" name="Slide Number Placeholder 3"/>
          <p:cNvSpPr>
            <a:spLocks noGrp="1"/>
          </p:cNvSpPr>
          <p:nvPr>
            <p:ph type="sldNum" sz="quarter" idx="5"/>
          </p:nvPr>
        </p:nvSpPr>
        <p:spPr/>
        <p:txBody>
          <a:bodyPr/>
          <a:lstStyle/>
          <a:p>
            <a:fld id="{E7725CF2-3302-D948-BF01-550CF443BDA2}" type="slidenum">
              <a:rPr lang="en-US" smtClean="0"/>
              <a:t>11</a:t>
            </a:fld>
            <a:endParaRPr lang="en-US"/>
          </a:p>
        </p:txBody>
      </p:sp>
    </p:spTree>
    <p:extLst>
      <p:ext uri="{BB962C8B-B14F-4D97-AF65-F5344CB8AC3E}">
        <p14:creationId xmlns:p14="http://schemas.microsoft.com/office/powerpoint/2010/main" val="407333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7725CF2-3302-D948-BF01-550CF443BDA2}" type="slidenum">
              <a:rPr lang="en-US" smtClean="0"/>
              <a:t>31</a:t>
            </a:fld>
            <a:endParaRPr lang="en-US"/>
          </a:p>
        </p:txBody>
      </p:sp>
    </p:spTree>
    <p:extLst>
      <p:ext uri="{BB962C8B-B14F-4D97-AF65-F5344CB8AC3E}">
        <p14:creationId xmlns:p14="http://schemas.microsoft.com/office/powerpoint/2010/main" val="3916393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1976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0"/>
            <a:ext cx="5616000" cy="4492029"/>
          </a:xfrm>
        </p:spPr>
        <p:txBody>
          <a:bodyPr>
            <a:normAutofit/>
          </a:bodyPr>
          <a:lstStyle>
            <a:lvl1pPr>
              <a:defRPr sz="1200">
                <a:solidFill>
                  <a:schemeClr val="bg1">
                    <a:lumMod val="65000"/>
                  </a:schemeClr>
                </a:solidFill>
              </a:defRPr>
            </a:lvl1pPr>
          </a:lstStyle>
          <a:p>
            <a:r>
              <a:rPr lang="en-US"/>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5720884" y="0"/>
            <a:ext cx="3420000" cy="2196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a:t>Click icon to insert photo</a:t>
            </a:r>
          </a:p>
        </p:txBody>
      </p:sp>
      <p:sp>
        <p:nvSpPr>
          <p:cNvPr id="7" name="Picture Placeholder 2">
            <a:extLst>
              <a:ext uri="{FF2B5EF4-FFF2-40B4-BE49-F238E27FC236}">
                <a16:creationId xmlns:a16="http://schemas.microsoft.com/office/drawing/2014/main" id="{E5884E18-154E-3643-986D-93C309E21025}"/>
              </a:ext>
            </a:extLst>
          </p:cNvPr>
          <p:cNvSpPr>
            <a:spLocks noGrp="1"/>
          </p:cNvSpPr>
          <p:nvPr>
            <p:ph type="pic" sz="quarter" idx="12" hasCustomPrompt="1"/>
          </p:nvPr>
        </p:nvSpPr>
        <p:spPr>
          <a:xfrm>
            <a:off x="5727268" y="2296029"/>
            <a:ext cx="3420000" cy="2196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a:t>Click icon to insert photo</a:t>
            </a:r>
          </a:p>
        </p:txBody>
      </p:sp>
    </p:spTree>
    <p:extLst>
      <p:ext uri="{BB962C8B-B14F-4D97-AF65-F5344CB8AC3E}">
        <p14:creationId xmlns:p14="http://schemas.microsoft.com/office/powerpoint/2010/main" val="81597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431800" y="411957"/>
            <a:ext cx="8280400" cy="513160"/>
          </a:xfrm>
          <a:prstGeom prst="rect">
            <a:avLst/>
          </a:prstGeom>
        </p:spPr>
        <p:txBody>
          <a:bodyPr/>
          <a:lstStyle/>
          <a:p>
            <a:r>
              <a:rPr lang="en-US"/>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a:xfrm>
            <a:off x="431800" y="1339401"/>
            <a:ext cx="8280400" cy="2791441"/>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863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431800" y="411957"/>
            <a:ext cx="8277929" cy="513160"/>
          </a:xfrm>
          <a:prstGeom prst="rect">
            <a:avLst/>
          </a:prstGeom>
        </p:spPr>
        <p:txBody>
          <a:bodyPr/>
          <a:lstStyle/>
          <a:p>
            <a:r>
              <a:rPr lang="en-US"/>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452188" y="1329268"/>
            <a:ext cx="3780000" cy="2825637"/>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CEA6B2-E626-204A-B12E-7AD7DAE9E396}"/>
              </a:ext>
            </a:extLst>
          </p:cNvPr>
          <p:cNvSpPr>
            <a:spLocks noGrp="1"/>
          </p:cNvSpPr>
          <p:nvPr>
            <p:ph sz="half" idx="2" hasCustomPrompt="1"/>
          </p:nvPr>
        </p:nvSpPr>
        <p:spPr>
          <a:xfrm>
            <a:off x="4949309" y="1329269"/>
            <a:ext cx="3780000" cy="2825636"/>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605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1"/>
            <a:ext cx="9144000" cy="4499810"/>
          </a:xfrm>
        </p:spPr>
        <p:txBody>
          <a:bodyPr>
            <a:normAutofit/>
          </a:bodyPr>
          <a:lstStyle>
            <a:lvl1pPr>
              <a:defRPr sz="1200">
                <a:solidFill>
                  <a:schemeClr val="bg1">
                    <a:lumMod val="65000"/>
                  </a:schemeClr>
                </a:solidFill>
              </a:defRPr>
            </a:lvl1pPr>
          </a:lstStyle>
          <a:p>
            <a:r>
              <a:rPr lang="en-US"/>
              <a:t>Click icon to insert photo</a:t>
            </a:r>
          </a:p>
        </p:txBody>
      </p:sp>
    </p:spTree>
    <p:extLst>
      <p:ext uri="{BB962C8B-B14F-4D97-AF65-F5344CB8AC3E}">
        <p14:creationId xmlns:p14="http://schemas.microsoft.com/office/powerpoint/2010/main" val="773850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1"/>
            <a:ext cx="5616000" cy="4478713"/>
          </a:xfrm>
        </p:spPr>
        <p:txBody>
          <a:bodyPr>
            <a:normAutofit/>
          </a:bodyPr>
          <a:lstStyle>
            <a:lvl1pPr>
              <a:defRPr sz="1200">
                <a:solidFill>
                  <a:schemeClr val="bg1">
                    <a:lumMod val="65000"/>
                  </a:schemeClr>
                </a:solidFill>
              </a:defRPr>
            </a:lvl1pPr>
          </a:lstStyle>
          <a:p>
            <a:r>
              <a:rPr lang="en-US"/>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5748338" y="0"/>
            <a:ext cx="3384000" cy="2196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a:t>Click icon to insert photo</a:t>
            </a:r>
          </a:p>
        </p:txBody>
      </p:sp>
      <p:sp>
        <p:nvSpPr>
          <p:cNvPr id="7" name="Picture Placeholder 2">
            <a:extLst>
              <a:ext uri="{FF2B5EF4-FFF2-40B4-BE49-F238E27FC236}">
                <a16:creationId xmlns:a16="http://schemas.microsoft.com/office/drawing/2014/main" id="{E5884E18-154E-3643-986D-93C309E21025}"/>
              </a:ext>
            </a:extLst>
          </p:cNvPr>
          <p:cNvSpPr>
            <a:spLocks noGrp="1"/>
          </p:cNvSpPr>
          <p:nvPr>
            <p:ph type="pic" sz="quarter" idx="12" hasCustomPrompt="1"/>
          </p:nvPr>
        </p:nvSpPr>
        <p:spPr>
          <a:xfrm>
            <a:off x="5736676" y="2282712"/>
            <a:ext cx="3395662" cy="2196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a:t>Click icon to insert photo</a:t>
            </a:r>
          </a:p>
        </p:txBody>
      </p:sp>
    </p:spTree>
    <p:extLst>
      <p:ext uri="{BB962C8B-B14F-4D97-AF65-F5344CB8AC3E}">
        <p14:creationId xmlns:p14="http://schemas.microsoft.com/office/powerpoint/2010/main" val="3355326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611188" y="411957"/>
            <a:ext cx="7921624" cy="513160"/>
          </a:xfrm>
          <a:prstGeom prst="rect">
            <a:avLst/>
          </a:prstGeom>
        </p:spPr>
        <p:txBody>
          <a:bodyPr/>
          <a:lstStyle/>
          <a:p>
            <a:r>
              <a:rPr lang="en-US"/>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562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611188" y="411957"/>
            <a:ext cx="7921625" cy="513160"/>
          </a:xfrm>
          <a:prstGeom prst="rect">
            <a:avLst/>
          </a:prstGeom>
        </p:spPr>
        <p:txBody>
          <a:bodyPr/>
          <a:lstStyle/>
          <a:p>
            <a:r>
              <a:rPr lang="en-US"/>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607679" y="1329268"/>
            <a:ext cx="3600000" cy="3231634"/>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CEA6B2-E626-204A-B12E-7AD7DAE9E396}"/>
              </a:ext>
            </a:extLst>
          </p:cNvPr>
          <p:cNvSpPr>
            <a:spLocks noGrp="1"/>
          </p:cNvSpPr>
          <p:nvPr>
            <p:ph sz="half" idx="2" hasCustomPrompt="1"/>
          </p:nvPr>
        </p:nvSpPr>
        <p:spPr>
          <a:xfrm>
            <a:off x="4918226" y="1329269"/>
            <a:ext cx="3600000" cy="3231634"/>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932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363984" y="0"/>
            <a:ext cx="8780016" cy="5143500"/>
          </a:xfrm>
        </p:spPr>
        <p:txBody>
          <a:bodyPr>
            <a:normAutofit/>
          </a:bodyPr>
          <a:lstStyle>
            <a:lvl1pPr>
              <a:defRPr sz="1200">
                <a:solidFill>
                  <a:schemeClr val="bg1">
                    <a:lumMod val="65000"/>
                  </a:schemeClr>
                </a:solidFill>
              </a:defRPr>
            </a:lvl1pPr>
          </a:lstStyle>
          <a:p>
            <a:r>
              <a:rPr lang="en-US"/>
              <a:t>Click icon to insert photo</a:t>
            </a:r>
          </a:p>
        </p:txBody>
      </p:sp>
    </p:spTree>
    <p:extLst>
      <p:ext uri="{BB962C8B-B14F-4D97-AF65-F5344CB8AC3E}">
        <p14:creationId xmlns:p14="http://schemas.microsoft.com/office/powerpoint/2010/main" val="973454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355107" y="-1"/>
            <a:ext cx="5260893" cy="5143501"/>
          </a:xfrm>
        </p:spPr>
        <p:txBody>
          <a:bodyPr>
            <a:normAutofit/>
          </a:bodyPr>
          <a:lstStyle>
            <a:lvl1pPr>
              <a:defRPr sz="1200">
                <a:solidFill>
                  <a:schemeClr val="bg1">
                    <a:lumMod val="65000"/>
                  </a:schemeClr>
                </a:solidFill>
              </a:defRPr>
            </a:lvl1pPr>
          </a:lstStyle>
          <a:p>
            <a:r>
              <a:rPr lang="en-US"/>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5748338" y="-2"/>
            <a:ext cx="3384000" cy="2511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a:t>Click icon to insert photo</a:t>
            </a:r>
          </a:p>
        </p:txBody>
      </p:sp>
      <p:sp>
        <p:nvSpPr>
          <p:cNvPr id="7" name="Picture Placeholder 2">
            <a:extLst>
              <a:ext uri="{FF2B5EF4-FFF2-40B4-BE49-F238E27FC236}">
                <a16:creationId xmlns:a16="http://schemas.microsoft.com/office/drawing/2014/main" id="{E5884E18-154E-3643-986D-93C309E21025}"/>
              </a:ext>
            </a:extLst>
          </p:cNvPr>
          <p:cNvSpPr>
            <a:spLocks noGrp="1"/>
          </p:cNvSpPr>
          <p:nvPr>
            <p:ph type="pic" sz="quarter" idx="12" hasCustomPrompt="1"/>
          </p:nvPr>
        </p:nvSpPr>
        <p:spPr>
          <a:xfrm>
            <a:off x="5745554" y="2628277"/>
            <a:ext cx="3395662" cy="2511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a:t>Click icon to insert photo</a:t>
            </a:r>
          </a:p>
        </p:txBody>
      </p:sp>
    </p:spTree>
    <p:extLst>
      <p:ext uri="{BB962C8B-B14F-4D97-AF65-F5344CB8AC3E}">
        <p14:creationId xmlns:p14="http://schemas.microsoft.com/office/powerpoint/2010/main" val="2921421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611188" y="411957"/>
            <a:ext cx="7740650" cy="513160"/>
          </a:xfrm>
          <a:prstGeom prst="rect">
            <a:avLst/>
          </a:prstGeom>
        </p:spPr>
        <p:txBody>
          <a:bodyPr/>
          <a:lstStyle/>
          <a:p>
            <a:r>
              <a:rPr lang="en-US"/>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6285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3203E-DECD-6B44-8FD0-F8EE956122D8}"/>
              </a:ext>
            </a:extLst>
          </p:cNvPr>
          <p:cNvSpPr>
            <a:spLocks noGrp="1"/>
          </p:cNvSpPr>
          <p:nvPr>
            <p:ph type="ctrTitle" hasCustomPrompt="1"/>
          </p:nvPr>
        </p:nvSpPr>
        <p:spPr>
          <a:xfrm>
            <a:off x="431800" y="2632710"/>
            <a:ext cx="8280400" cy="399480"/>
          </a:xfrm>
          <a:prstGeom prst="rect">
            <a:avLst/>
          </a:prstGeom>
        </p:spPr>
        <p:txBody>
          <a:bodyPr anchor="t"/>
          <a:lstStyle>
            <a:lvl1pPr algn="ctr">
              <a:defRPr sz="4000" b="0" i="0">
                <a:latin typeface="+mj-lt"/>
                <a:cs typeface="Calibri Light" panose="020F0302020204030204" pitchFamily="34" charset="0"/>
              </a:defRPr>
            </a:lvl1pPr>
          </a:lstStyle>
          <a:p>
            <a:r>
              <a:rPr lang="en-US"/>
              <a:t>Click to edit title</a:t>
            </a:r>
          </a:p>
        </p:txBody>
      </p:sp>
    </p:spTree>
    <p:extLst>
      <p:ext uri="{BB962C8B-B14F-4D97-AF65-F5344CB8AC3E}">
        <p14:creationId xmlns:p14="http://schemas.microsoft.com/office/powerpoint/2010/main" val="28277636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611190" y="411957"/>
            <a:ext cx="7740649" cy="513160"/>
          </a:xfrm>
          <a:prstGeom prst="rect">
            <a:avLst/>
          </a:prstGeom>
        </p:spPr>
        <p:txBody>
          <a:bodyPr/>
          <a:lstStyle/>
          <a:p>
            <a:r>
              <a:rPr lang="en-US"/>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623485" y="1329268"/>
            <a:ext cx="3600000" cy="3231634"/>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CEA6B2-E626-204A-B12E-7AD7DAE9E396}"/>
              </a:ext>
            </a:extLst>
          </p:cNvPr>
          <p:cNvSpPr>
            <a:spLocks noGrp="1"/>
          </p:cNvSpPr>
          <p:nvPr>
            <p:ph sz="half" idx="2" hasCustomPrompt="1"/>
          </p:nvPr>
        </p:nvSpPr>
        <p:spPr>
          <a:xfrm>
            <a:off x="4749549" y="1329269"/>
            <a:ext cx="3600000" cy="3231634"/>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3458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3" y="0"/>
            <a:ext cx="8831182" cy="5143500"/>
          </a:xfrm>
        </p:spPr>
        <p:txBody>
          <a:bodyPr>
            <a:normAutofit/>
          </a:bodyPr>
          <a:lstStyle>
            <a:lvl1pPr>
              <a:defRPr sz="1200">
                <a:solidFill>
                  <a:schemeClr val="bg1">
                    <a:lumMod val="65000"/>
                  </a:schemeClr>
                </a:solidFill>
              </a:defRPr>
            </a:lvl1pPr>
          </a:lstStyle>
          <a:p>
            <a:r>
              <a:rPr lang="en-US"/>
              <a:t>Click icon to insert photo</a:t>
            </a:r>
          </a:p>
        </p:txBody>
      </p:sp>
    </p:spTree>
    <p:extLst>
      <p:ext uri="{BB962C8B-B14F-4D97-AF65-F5344CB8AC3E}">
        <p14:creationId xmlns:p14="http://schemas.microsoft.com/office/powerpoint/2010/main" val="2085462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5" y="-1"/>
            <a:ext cx="5325984" cy="5143501"/>
          </a:xfrm>
        </p:spPr>
        <p:txBody>
          <a:bodyPr>
            <a:normAutofit/>
          </a:bodyPr>
          <a:lstStyle>
            <a:lvl1pPr>
              <a:defRPr sz="1200">
                <a:solidFill>
                  <a:schemeClr val="bg1">
                    <a:lumMod val="65000"/>
                  </a:schemeClr>
                </a:solidFill>
              </a:defRPr>
            </a:lvl1pPr>
          </a:lstStyle>
          <a:p>
            <a:r>
              <a:rPr lang="en-US"/>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5425311" y="-2"/>
            <a:ext cx="3384000" cy="2520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a:t>Click icon to insert photo</a:t>
            </a:r>
          </a:p>
        </p:txBody>
      </p:sp>
      <p:sp>
        <p:nvSpPr>
          <p:cNvPr id="7" name="Picture Placeholder 2">
            <a:extLst>
              <a:ext uri="{FF2B5EF4-FFF2-40B4-BE49-F238E27FC236}">
                <a16:creationId xmlns:a16="http://schemas.microsoft.com/office/drawing/2014/main" id="{E5884E18-154E-3643-986D-93C309E21025}"/>
              </a:ext>
            </a:extLst>
          </p:cNvPr>
          <p:cNvSpPr>
            <a:spLocks noGrp="1"/>
          </p:cNvSpPr>
          <p:nvPr>
            <p:ph type="pic" sz="quarter" idx="12" hasCustomPrompt="1"/>
          </p:nvPr>
        </p:nvSpPr>
        <p:spPr>
          <a:xfrm>
            <a:off x="5406485" y="2613368"/>
            <a:ext cx="3395662" cy="2520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a:t>Click icon to insert photo</a:t>
            </a:r>
          </a:p>
        </p:txBody>
      </p:sp>
    </p:spTree>
    <p:extLst>
      <p:ext uri="{BB962C8B-B14F-4D97-AF65-F5344CB8AC3E}">
        <p14:creationId xmlns:p14="http://schemas.microsoft.com/office/powerpoint/2010/main" val="4189172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478019" y="411956"/>
            <a:ext cx="3747753" cy="706631"/>
          </a:xfrm>
          <a:prstGeom prst="rect">
            <a:avLst/>
          </a:prstGeom>
        </p:spPr>
        <p:txBody>
          <a:bodyPr/>
          <a:lstStyle/>
          <a:p>
            <a:r>
              <a:rPr lang="en-US"/>
              <a:t>Click to </a:t>
            </a:r>
            <a:br>
              <a:rPr lang="en-US"/>
            </a:br>
            <a:r>
              <a:rPr lang="en-US"/>
              <a:t>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p:txBody>
          <a:bodyPr wrap="square"/>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Picture Placeholder 5">
            <a:extLst>
              <a:ext uri="{FF2B5EF4-FFF2-40B4-BE49-F238E27FC236}">
                <a16:creationId xmlns:a16="http://schemas.microsoft.com/office/drawing/2014/main" id="{6A4E5D6C-FE4E-5547-A367-93C8931E4D03}"/>
              </a:ext>
            </a:extLst>
          </p:cNvPr>
          <p:cNvSpPr>
            <a:spLocks noGrp="1"/>
          </p:cNvSpPr>
          <p:nvPr>
            <p:ph type="pic" sz="quarter" idx="10" hasCustomPrompt="1"/>
          </p:nvPr>
        </p:nvSpPr>
        <p:spPr>
          <a:xfrm>
            <a:off x="4673081" y="0"/>
            <a:ext cx="4470919" cy="5143500"/>
          </a:xfrm>
        </p:spPr>
        <p:txBody>
          <a:bodyPr>
            <a:normAutofit/>
          </a:bodyPr>
          <a:lstStyle>
            <a:lvl1pPr>
              <a:defRPr sz="1200">
                <a:solidFill>
                  <a:schemeClr val="bg1">
                    <a:lumMod val="65000"/>
                  </a:schemeClr>
                </a:solidFill>
              </a:defRPr>
            </a:lvl1pPr>
          </a:lstStyle>
          <a:p>
            <a:r>
              <a:rPr lang="en-US"/>
              <a:t>Click icon to insert photo</a:t>
            </a:r>
          </a:p>
        </p:txBody>
      </p:sp>
    </p:spTree>
    <p:extLst>
      <p:ext uri="{BB962C8B-B14F-4D97-AF65-F5344CB8AC3E}">
        <p14:creationId xmlns:p14="http://schemas.microsoft.com/office/powerpoint/2010/main" val="1234209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8875" y="-1"/>
            <a:ext cx="4490935" cy="5143501"/>
          </a:xfrm>
        </p:spPr>
        <p:txBody>
          <a:bodyPr>
            <a:normAutofit/>
          </a:bodyPr>
          <a:lstStyle>
            <a:lvl1pPr>
              <a:defRPr sz="1200">
                <a:solidFill>
                  <a:schemeClr val="bg1">
                    <a:lumMod val="65000"/>
                  </a:schemeClr>
                </a:solidFill>
              </a:defRPr>
            </a:lvl1pPr>
          </a:lstStyle>
          <a:p>
            <a:r>
              <a:rPr lang="en-US"/>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4685587" y="-2"/>
            <a:ext cx="4464000" cy="2538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a:t>Click icon to insert photo</a:t>
            </a:r>
          </a:p>
        </p:txBody>
      </p:sp>
      <p:sp>
        <p:nvSpPr>
          <p:cNvPr id="7" name="Picture Placeholder 2">
            <a:extLst>
              <a:ext uri="{FF2B5EF4-FFF2-40B4-BE49-F238E27FC236}">
                <a16:creationId xmlns:a16="http://schemas.microsoft.com/office/drawing/2014/main" id="{E5884E18-154E-3643-986D-93C309E21025}"/>
              </a:ext>
            </a:extLst>
          </p:cNvPr>
          <p:cNvSpPr>
            <a:spLocks noGrp="1"/>
          </p:cNvSpPr>
          <p:nvPr>
            <p:ph type="pic" sz="quarter" idx="12" hasCustomPrompt="1"/>
          </p:nvPr>
        </p:nvSpPr>
        <p:spPr>
          <a:xfrm>
            <a:off x="4682803" y="2613368"/>
            <a:ext cx="4464000" cy="2538000"/>
          </a:xfr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a:t>Click icon to insert photo</a:t>
            </a:r>
          </a:p>
        </p:txBody>
      </p:sp>
    </p:spTree>
    <p:extLst>
      <p:ext uri="{BB962C8B-B14F-4D97-AF65-F5344CB8AC3E}">
        <p14:creationId xmlns:p14="http://schemas.microsoft.com/office/powerpoint/2010/main" val="1726373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431800" y="411957"/>
            <a:ext cx="8280400" cy="513160"/>
          </a:xfrm>
          <a:prstGeom prst="rect">
            <a:avLst/>
          </a:prstGeom>
        </p:spPr>
        <p:txBody>
          <a:bodyPr/>
          <a:lstStyle/>
          <a:p>
            <a:r>
              <a:rPr lang="en-US"/>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p:txBody>
          <a:bodyPr wrap="square"/>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5483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431800" y="411957"/>
            <a:ext cx="8280400" cy="513160"/>
          </a:xfrm>
          <a:prstGeom prst="rect">
            <a:avLst/>
          </a:prstGeom>
        </p:spPr>
        <p:txBody>
          <a:bodyPr/>
          <a:lstStyle/>
          <a:p>
            <a:r>
              <a:rPr lang="en-US"/>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444168" y="1335926"/>
            <a:ext cx="3852000" cy="2745583"/>
          </a:xfrm>
        </p:spPr>
        <p:txBody>
          <a:bodyPr wrap="square"/>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CEA6B2-E626-204A-B12E-7AD7DAE9E396}"/>
              </a:ext>
            </a:extLst>
          </p:cNvPr>
          <p:cNvSpPr>
            <a:spLocks noGrp="1"/>
          </p:cNvSpPr>
          <p:nvPr>
            <p:ph sz="half" idx="2" hasCustomPrompt="1"/>
          </p:nvPr>
        </p:nvSpPr>
        <p:spPr>
          <a:xfrm>
            <a:off x="4860991" y="1335926"/>
            <a:ext cx="3852000" cy="2745583"/>
          </a:xfrm>
        </p:spPr>
        <p:txBody>
          <a:bodyPr wrap="square"/>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91912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792163" y="784328"/>
            <a:ext cx="7559674" cy="605560"/>
          </a:xfrm>
          <a:prstGeom prst="rect">
            <a:avLst/>
          </a:prstGeom>
        </p:spPr>
        <p:txBody>
          <a:bodyPr/>
          <a:lstStyle/>
          <a:p>
            <a:r>
              <a:rPr lang="en-US"/>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a:xfrm>
            <a:off x="792163" y="1743075"/>
            <a:ext cx="7559675" cy="2616097"/>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8155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792163" y="775252"/>
            <a:ext cx="7556535" cy="513160"/>
          </a:xfrm>
          <a:prstGeom prst="rect">
            <a:avLst/>
          </a:prstGeom>
        </p:spPr>
        <p:txBody>
          <a:bodyPr/>
          <a:lstStyle/>
          <a:p>
            <a:r>
              <a:rPr lang="en-US"/>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803692" y="1743075"/>
            <a:ext cx="3600000" cy="2625173"/>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CEA6B2-E626-204A-B12E-7AD7DAE9E396}"/>
              </a:ext>
            </a:extLst>
          </p:cNvPr>
          <p:cNvSpPr>
            <a:spLocks noGrp="1"/>
          </p:cNvSpPr>
          <p:nvPr>
            <p:ph sz="half" idx="2" hasCustomPrompt="1"/>
          </p:nvPr>
        </p:nvSpPr>
        <p:spPr>
          <a:xfrm>
            <a:off x="4748698" y="1743075"/>
            <a:ext cx="3600000" cy="2625173"/>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9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431800" y="411957"/>
            <a:ext cx="8280400" cy="513160"/>
          </a:xfrm>
          <a:prstGeom prst="rect">
            <a:avLst/>
          </a:prstGeom>
        </p:spPr>
        <p:txBody>
          <a:bodyPr/>
          <a:lstStyle>
            <a:lvl1pPr>
              <a:lnSpc>
                <a:spcPts val="4100"/>
              </a:lnSpc>
              <a:defRPr/>
            </a:lvl1pPr>
          </a:lstStyle>
          <a:p>
            <a:r>
              <a:rPr lang="en-US"/>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a:xfrm>
            <a:off x="431800" y="1339401"/>
            <a:ext cx="8280400" cy="3074657"/>
          </a:xfrm>
          <a:prstGeom prst="rect">
            <a:avLst/>
          </a:prstGeom>
        </p:spPr>
        <p:txBody>
          <a:bodyPr wrap="square"/>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900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431800" y="411957"/>
            <a:ext cx="8280207" cy="513160"/>
          </a:xfrm>
          <a:prstGeom prst="rect">
            <a:avLst/>
          </a:prstGeom>
        </p:spPr>
        <p:txBody>
          <a:bodyPr/>
          <a:lstStyle>
            <a:lvl1pPr>
              <a:lnSpc>
                <a:spcPts val="4100"/>
              </a:lnSpc>
              <a:defRPr/>
            </a:lvl1pPr>
          </a:lstStyle>
          <a:p>
            <a:r>
              <a:rPr lang="en-US"/>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444167" y="1331948"/>
            <a:ext cx="3744000" cy="3103390"/>
          </a:xfrm>
          <a:prstGeom prst="rect">
            <a:avLst/>
          </a:prstGeom>
        </p:spPr>
        <p:txBody>
          <a:bodyPr/>
          <a:lstStyle>
            <a:lvl1pPr>
              <a:defRPr sz="2400"/>
            </a:lvl1pPr>
            <a:lvl2pPr>
              <a:defRPr sz="2000"/>
            </a:lvl2pPr>
            <a:lvl3pPr>
              <a:defRPr sz="1800"/>
            </a:lvl3pPr>
            <a:lvl5pPr>
              <a:defRPr sz="14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5" name="Content Placeholder 2">
            <a:extLst>
              <a:ext uri="{FF2B5EF4-FFF2-40B4-BE49-F238E27FC236}">
                <a16:creationId xmlns:a16="http://schemas.microsoft.com/office/drawing/2014/main" id="{FFA99113-DED1-9A4C-9E5D-65CA14CD0B63}"/>
              </a:ext>
            </a:extLst>
          </p:cNvPr>
          <p:cNvSpPr>
            <a:spLocks noGrp="1"/>
          </p:cNvSpPr>
          <p:nvPr>
            <p:ph sz="half" idx="10" hasCustomPrompt="1"/>
          </p:nvPr>
        </p:nvSpPr>
        <p:spPr>
          <a:xfrm>
            <a:off x="4968200" y="1331948"/>
            <a:ext cx="3744000" cy="3103390"/>
          </a:xfrm>
          <a:prstGeom prst="rect">
            <a:avLst/>
          </a:prstGeom>
        </p:spPr>
        <p:txBody>
          <a:bodyPr/>
          <a:lstStyle>
            <a:lvl1pPr>
              <a:defRPr sz="2400"/>
            </a:lvl1pPr>
            <a:lvl2pPr>
              <a:defRPr sz="2000"/>
            </a:lvl2pPr>
            <a:lvl3pPr>
              <a:defRPr sz="1800"/>
            </a:lvl3pPr>
            <a:lvl5pPr>
              <a:defRPr sz="14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a:p>
            <a:pPr lvl="4"/>
            <a:endParaRPr lang="en-US"/>
          </a:p>
        </p:txBody>
      </p:sp>
    </p:spTree>
    <p:extLst>
      <p:ext uri="{BB962C8B-B14F-4D97-AF65-F5344CB8AC3E}">
        <p14:creationId xmlns:p14="http://schemas.microsoft.com/office/powerpoint/2010/main" val="3696548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0"/>
            <a:ext cx="9144000" cy="4895850"/>
          </a:xfrm>
          <a:prstGeom prst="rect">
            <a:avLst/>
          </a:prstGeom>
        </p:spPr>
        <p:txBody>
          <a:bodyPr>
            <a:normAutofit/>
          </a:bodyPr>
          <a:lstStyle>
            <a:lvl1pPr>
              <a:defRPr sz="1200">
                <a:solidFill>
                  <a:schemeClr val="bg1">
                    <a:lumMod val="65000"/>
                  </a:schemeClr>
                </a:solidFill>
              </a:defRPr>
            </a:lvl1pPr>
          </a:lstStyle>
          <a:p>
            <a:r>
              <a:rPr lang="en-US"/>
              <a:t>Click icon to insert photo</a:t>
            </a:r>
          </a:p>
        </p:txBody>
      </p:sp>
    </p:spTree>
    <p:extLst>
      <p:ext uri="{BB962C8B-B14F-4D97-AF65-F5344CB8AC3E}">
        <p14:creationId xmlns:p14="http://schemas.microsoft.com/office/powerpoint/2010/main" val="1766639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0"/>
            <a:ext cx="5616000" cy="4895850"/>
          </a:xfrm>
          <a:prstGeom prst="rect">
            <a:avLst/>
          </a:prstGeom>
        </p:spPr>
        <p:txBody>
          <a:bodyPr>
            <a:normAutofit/>
          </a:bodyPr>
          <a:lstStyle>
            <a:lvl1pPr>
              <a:defRPr sz="1200">
                <a:solidFill>
                  <a:schemeClr val="bg1">
                    <a:lumMod val="65000"/>
                  </a:schemeClr>
                </a:solidFill>
              </a:defRPr>
            </a:lvl1pPr>
          </a:lstStyle>
          <a:p>
            <a:r>
              <a:rPr lang="en-US"/>
              <a:t>Click icon to insert photo</a:t>
            </a:r>
          </a:p>
        </p:txBody>
      </p:sp>
      <p:sp>
        <p:nvSpPr>
          <p:cNvPr id="3" name="Picture Placeholder 2">
            <a:extLst>
              <a:ext uri="{FF2B5EF4-FFF2-40B4-BE49-F238E27FC236}">
                <a16:creationId xmlns:a16="http://schemas.microsoft.com/office/drawing/2014/main" id="{3E3D15C9-EBC7-A949-ACA5-2F38B8DCE983}"/>
              </a:ext>
            </a:extLst>
          </p:cNvPr>
          <p:cNvSpPr>
            <a:spLocks noGrp="1"/>
          </p:cNvSpPr>
          <p:nvPr>
            <p:ph type="pic" sz="quarter" idx="11" hasCustomPrompt="1"/>
          </p:nvPr>
        </p:nvSpPr>
        <p:spPr>
          <a:xfrm>
            <a:off x="5760000" y="0"/>
            <a:ext cx="3384000" cy="2376000"/>
          </a:xfrm>
          <a:prstGeom prst="rect">
            <a:avLst/>
          </a:prstGeom>
        </p:spPr>
        <p:txBody>
          <a:bodyPr>
            <a:normAutofit/>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a:t>Click icon to insert photo</a:t>
            </a:r>
          </a:p>
        </p:txBody>
      </p:sp>
      <p:sp>
        <p:nvSpPr>
          <p:cNvPr id="5" name="Picture Placeholder 4">
            <a:extLst>
              <a:ext uri="{FF2B5EF4-FFF2-40B4-BE49-F238E27FC236}">
                <a16:creationId xmlns:a16="http://schemas.microsoft.com/office/drawing/2014/main" id="{5527F89C-5E29-384B-85F8-6FD29D91382B}"/>
              </a:ext>
            </a:extLst>
          </p:cNvPr>
          <p:cNvSpPr>
            <a:spLocks noGrp="1"/>
          </p:cNvSpPr>
          <p:nvPr>
            <p:ph type="pic" sz="quarter" idx="12" hasCustomPrompt="1"/>
          </p:nvPr>
        </p:nvSpPr>
        <p:spPr>
          <a:xfrm>
            <a:off x="5764212" y="2504603"/>
            <a:ext cx="3384000" cy="2376000"/>
          </a:xfrm>
          <a:prstGeom prst="rect">
            <a:avLst/>
          </a:prstGeom>
        </p:spPr>
        <p:txBody>
          <a:bodyPr/>
          <a:lstStyle>
            <a:lvl1pPr marL="0" marR="0" indent="0" algn="l" defTabSz="514350" rtl="0" eaLnBrk="1" fontAlgn="auto" latinLnBrk="0" hangingPunct="1">
              <a:lnSpc>
                <a:spcPct val="90000"/>
              </a:lnSpc>
              <a:spcBef>
                <a:spcPts val="563"/>
              </a:spcBef>
              <a:spcAft>
                <a:spcPts val="0"/>
              </a:spcAft>
              <a:buClrTx/>
              <a:buSzPct val="85000"/>
              <a:buFontTx/>
              <a:buNone/>
              <a:tabLst/>
              <a:defRPr sz="1200">
                <a:solidFill>
                  <a:schemeClr val="bg1">
                    <a:lumMod val="65000"/>
                  </a:schemeClr>
                </a:solidFill>
              </a:defRPr>
            </a:lvl1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lang="en-US"/>
              <a:t>Click icon to insert photo</a:t>
            </a:r>
          </a:p>
          <a:p>
            <a:endParaRPr lang="en-US"/>
          </a:p>
        </p:txBody>
      </p:sp>
    </p:spTree>
    <p:extLst>
      <p:ext uri="{BB962C8B-B14F-4D97-AF65-F5344CB8AC3E}">
        <p14:creationId xmlns:p14="http://schemas.microsoft.com/office/powerpoint/2010/main" val="2979703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0696D-4454-864F-8C77-E5D94C161926}"/>
              </a:ext>
            </a:extLst>
          </p:cNvPr>
          <p:cNvSpPr>
            <a:spLocks noGrp="1"/>
          </p:cNvSpPr>
          <p:nvPr>
            <p:ph type="title" hasCustomPrompt="1"/>
          </p:nvPr>
        </p:nvSpPr>
        <p:spPr>
          <a:xfrm>
            <a:off x="431800" y="411957"/>
            <a:ext cx="8280400" cy="513160"/>
          </a:xfrm>
          <a:prstGeom prst="rect">
            <a:avLst/>
          </a:prstGeom>
        </p:spPr>
        <p:txBody>
          <a:bodyPr/>
          <a:lstStyle/>
          <a:p>
            <a:r>
              <a:rPr lang="en-US"/>
              <a:t>Click to edit title</a:t>
            </a:r>
          </a:p>
        </p:txBody>
      </p:sp>
      <p:sp>
        <p:nvSpPr>
          <p:cNvPr id="3" name="Content Placeholder 2">
            <a:extLst>
              <a:ext uri="{FF2B5EF4-FFF2-40B4-BE49-F238E27FC236}">
                <a16:creationId xmlns:a16="http://schemas.microsoft.com/office/drawing/2014/main" id="{537BC531-1ECA-174B-AFC7-F2815E722F42}"/>
              </a:ext>
            </a:extLst>
          </p:cNvPr>
          <p:cNvSpPr>
            <a:spLocks noGrp="1"/>
          </p:cNvSpPr>
          <p:nvPr>
            <p:ph idx="1" hasCustomPrompt="1"/>
          </p:nvPr>
        </p:nvSpPr>
        <p:spPr>
          <a:xfrm>
            <a:off x="431800" y="1339401"/>
            <a:ext cx="8280400" cy="2968670"/>
          </a:xfrm>
        </p:spPr>
        <p:txBody>
          <a:bodyPr/>
          <a:lstStyle>
            <a:lvl2pPr marL="400050" indent="-163513">
              <a:tabLst/>
              <a:defRPr sz="2000"/>
            </a:lvl2pPr>
            <a:lvl3pPr>
              <a:defRPr sz="1800"/>
            </a:lvl3pPr>
            <a:lvl4pPr>
              <a:defRPr sz="1600"/>
            </a:lvl4pPr>
            <a:lvl5pPr>
              <a:defRPr sz="1400"/>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1818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E665-0FA3-A64C-B18B-639C1174E995}"/>
              </a:ext>
            </a:extLst>
          </p:cNvPr>
          <p:cNvSpPr>
            <a:spLocks noGrp="1"/>
          </p:cNvSpPr>
          <p:nvPr>
            <p:ph type="title" hasCustomPrompt="1"/>
          </p:nvPr>
        </p:nvSpPr>
        <p:spPr>
          <a:xfrm>
            <a:off x="444169" y="412750"/>
            <a:ext cx="8268032" cy="513160"/>
          </a:xfrm>
          <a:prstGeom prst="rect">
            <a:avLst/>
          </a:prstGeom>
        </p:spPr>
        <p:txBody>
          <a:bodyPr/>
          <a:lstStyle/>
          <a:p>
            <a:r>
              <a:rPr lang="en-US"/>
              <a:t>Click to edit title</a:t>
            </a:r>
          </a:p>
        </p:txBody>
      </p:sp>
      <p:sp>
        <p:nvSpPr>
          <p:cNvPr id="3" name="Content Placeholder 2">
            <a:extLst>
              <a:ext uri="{FF2B5EF4-FFF2-40B4-BE49-F238E27FC236}">
                <a16:creationId xmlns:a16="http://schemas.microsoft.com/office/drawing/2014/main" id="{673998FA-A1C5-2041-9AF5-9A5DE6A948D5}"/>
              </a:ext>
            </a:extLst>
          </p:cNvPr>
          <p:cNvSpPr>
            <a:spLocks noGrp="1"/>
          </p:cNvSpPr>
          <p:nvPr>
            <p:ph sz="half" idx="1" hasCustomPrompt="1"/>
          </p:nvPr>
        </p:nvSpPr>
        <p:spPr>
          <a:xfrm>
            <a:off x="444168" y="1335928"/>
            <a:ext cx="3780000" cy="2835020"/>
          </a:xfrm>
        </p:spPr>
        <p:txBody>
          <a:bodyPr/>
          <a:lstStyle>
            <a:lvl1pPr marL="0" marR="0" indent="0" algn="l" defTabSz="514350" rtl="0" eaLnBrk="1" fontAlgn="auto" latinLnBrk="0" hangingPunct="1">
              <a:lnSpc>
                <a:spcPct val="90000"/>
              </a:lnSpc>
              <a:spcBef>
                <a:spcPts val="563"/>
              </a:spcBef>
              <a:spcAft>
                <a:spcPts val="0"/>
              </a:spcAft>
              <a:buClrTx/>
              <a:buSzPct val="85000"/>
              <a:buFontTx/>
              <a:buNone/>
              <a:tabLst/>
              <a:defRPr/>
            </a:lvl1pPr>
            <a:lvl2pPr marL="357188"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lvl2pPr>
            <a:lvl3pPr marL="533400"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lvl3pPr>
            <a:lvl4pPr marL="668338" marR="0"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lvl4pPr>
            <a:lvl5pPr marL="801688" marR="0"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lvl5p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kumimoji="0" lang="en-US" sz="24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Click to edit text</a:t>
            </a:r>
          </a:p>
          <a:p>
            <a:pPr marL="357188" marR="0" lvl="1"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20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Second level</a:t>
            </a:r>
          </a:p>
          <a:p>
            <a:pPr marL="533400" marR="0" lvl="2"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8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Third level</a:t>
            </a:r>
          </a:p>
          <a:p>
            <a:pPr marL="668338" marR="0" lvl="3"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6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Fourth level</a:t>
            </a:r>
          </a:p>
          <a:p>
            <a:pPr marL="801688" marR="0" lvl="4"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4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Fifth level</a:t>
            </a:r>
          </a:p>
        </p:txBody>
      </p:sp>
      <p:sp>
        <p:nvSpPr>
          <p:cNvPr id="5" name="Content Placeholder 2">
            <a:extLst>
              <a:ext uri="{FF2B5EF4-FFF2-40B4-BE49-F238E27FC236}">
                <a16:creationId xmlns:a16="http://schemas.microsoft.com/office/drawing/2014/main" id="{E1249DF0-0F34-DA41-87E9-5C93AC155828}"/>
              </a:ext>
            </a:extLst>
          </p:cNvPr>
          <p:cNvSpPr>
            <a:spLocks noGrp="1"/>
          </p:cNvSpPr>
          <p:nvPr>
            <p:ph sz="half" idx="10" hasCustomPrompt="1"/>
          </p:nvPr>
        </p:nvSpPr>
        <p:spPr>
          <a:xfrm>
            <a:off x="4932085" y="1335928"/>
            <a:ext cx="3780000" cy="2835020"/>
          </a:xfr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5341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3E72188-FA48-5044-961B-B7C9F0501CC6}"/>
              </a:ext>
            </a:extLst>
          </p:cNvPr>
          <p:cNvSpPr>
            <a:spLocks noGrp="1"/>
          </p:cNvSpPr>
          <p:nvPr>
            <p:ph type="pic" sz="quarter" idx="10" hasCustomPrompt="1"/>
          </p:nvPr>
        </p:nvSpPr>
        <p:spPr>
          <a:xfrm>
            <a:off x="0" y="1"/>
            <a:ext cx="9144000" cy="4507831"/>
          </a:xfrm>
        </p:spPr>
        <p:txBody>
          <a:bodyPr>
            <a:normAutofit/>
          </a:bodyPr>
          <a:lstStyle>
            <a:lvl1pPr>
              <a:defRPr sz="1200">
                <a:solidFill>
                  <a:schemeClr val="bg1">
                    <a:lumMod val="65000"/>
                  </a:schemeClr>
                </a:solidFill>
              </a:defRPr>
            </a:lvl1pPr>
          </a:lstStyle>
          <a:p>
            <a:r>
              <a:rPr lang="en-US"/>
              <a:t>Click icon to insert photo</a:t>
            </a:r>
          </a:p>
        </p:txBody>
      </p:sp>
    </p:spTree>
    <p:extLst>
      <p:ext uri="{BB962C8B-B14F-4D97-AF65-F5344CB8AC3E}">
        <p14:creationId xmlns:p14="http://schemas.microsoft.com/office/powerpoint/2010/main" val="1209924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theme" Target="../theme/theme3.xml"/><Relationship Id="rId4"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2.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theme" Target="../theme/theme5.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jpeg"/><Relationship Id="rId4" Type="http://schemas.openxmlformats.org/officeDocument/2006/relationships/image" Target="../media/image9.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2.jpeg"/><Relationship Id="rId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431800" y="1339401"/>
            <a:ext cx="8280400" cy="2708310"/>
          </a:xfrm>
          <a:prstGeom prst="rect">
            <a:avLst/>
          </a:prstGeom>
        </p:spPr>
        <p:txBody>
          <a:bodyPr vert="horz" wrap="square"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7159016" y="4613036"/>
            <a:ext cx="873401" cy="143150"/>
          </a:xfrm>
          <a:prstGeom prst="rect">
            <a:avLst/>
          </a:prstGeom>
        </p:spPr>
        <p:txBody>
          <a:bodyPr vert="horz" wrap="none" lIns="0" tIns="0" rIns="0" bIns="0" rtlCol="0" anchor="b" anchorCtr="0"/>
          <a:lstStyle>
            <a:lvl1pPr algn="r">
              <a:defRPr sz="750">
                <a:solidFill>
                  <a:schemeClr val="tx2"/>
                </a:solidFill>
              </a:defRPr>
            </a:lvl1pPr>
          </a:lstStyle>
          <a:p>
            <a:fld id="{AC879A7C-ACFF-9743-9232-B25F81E2A560}" type="datetime1">
              <a:rPr lang="en-CA" smtClean="0"/>
              <a:t>2024-09-18</a:t>
            </a:fld>
            <a:endParaRPr lang="en-US"/>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8127600" y="4613035"/>
            <a:ext cx="564045" cy="147980"/>
          </a:xfrm>
          <a:prstGeom prst="rect">
            <a:avLst/>
          </a:prstGeom>
        </p:spPr>
        <p:txBody>
          <a:bodyPr vert="horz" wrap="none" lIns="0" tIns="0" rIns="0" bIns="0" rtlCol="0" anchor="b"/>
          <a:lstStyle>
            <a:lvl1pPr algn="r">
              <a:defRPr sz="750">
                <a:solidFill>
                  <a:schemeClr val="tx2"/>
                </a:solidFill>
              </a:defRPr>
            </a:lvl1pPr>
          </a:lstStyle>
          <a:p>
            <a:r>
              <a:rPr lang="en-US"/>
              <a:t>|</a:t>
            </a:r>
            <a:fld id="{480B9B7E-F2E9-3646-9A0E-D65304B4FCDA}" type="slidenum">
              <a:rPr lang="en-US" smtClean="0"/>
              <a:pPr/>
              <a:t>‹#›</a:t>
            </a:fld>
            <a:endParaRPr lang="en-US"/>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9"/>
          <a:stretch>
            <a:fillRect/>
          </a:stretch>
        </p:blipFill>
        <p:spPr>
          <a:xfrm>
            <a:off x="0" y="-153699"/>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431800" y="448686"/>
            <a:ext cx="8280400" cy="476828"/>
          </a:xfrm>
          <a:prstGeom prst="rect">
            <a:avLst/>
          </a:prstGeom>
        </p:spPr>
        <p:txBody>
          <a:bodyPr vert="horz" lIns="0" tIns="0" rIns="0" bIns="0" rtlCol="0" anchor="t">
            <a:noAutofit/>
          </a:bodyPr>
          <a:lstStyle/>
          <a:p>
            <a:r>
              <a:rPr lang="en-US"/>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444167" y="4626353"/>
            <a:ext cx="5486401" cy="141196"/>
          </a:xfrm>
          <a:prstGeom prst="rect">
            <a:avLst/>
          </a:prstGeom>
        </p:spPr>
        <p:txBody>
          <a:bodyPr vert="horz" lIns="0" tIns="0" rIns="0" bIns="0" rtlCol="0" anchor="ctr"/>
          <a:lstStyle>
            <a:lvl1pPr algn="ctr">
              <a:defRPr sz="750">
                <a:solidFill>
                  <a:schemeClr val="tx2"/>
                </a:solidFill>
              </a:defRPr>
            </a:lvl1pPr>
          </a:lstStyle>
          <a:p>
            <a:pPr algn="l"/>
            <a:r>
              <a:rPr lang="en-US"/>
              <a:t>Presentation name</a:t>
            </a:r>
          </a:p>
        </p:txBody>
      </p:sp>
    </p:spTree>
    <p:extLst>
      <p:ext uri="{BB962C8B-B14F-4D97-AF65-F5344CB8AC3E}">
        <p14:creationId xmlns:p14="http://schemas.microsoft.com/office/powerpoint/2010/main" val="3204735430"/>
      </p:ext>
    </p:extLst>
  </p:cSld>
  <p:clrMap bg1="lt1" tx1="dk1" bg2="lt2" tx2="dk2" accent1="accent1" accent2="accent2" accent3="accent3" accent4="accent4" accent5="accent5" accent6="accent6" hlink="hlink" folHlink="folHlink"/>
  <p:sldLayoutIdLst>
    <p:sldLayoutId id="2147483695" r:id="rId1"/>
    <p:sldLayoutId id="2147483671" r:id="rId2"/>
    <p:sldLayoutId id="2147483672" r:id="rId3"/>
    <p:sldLayoutId id="2147483674" r:id="rId4"/>
    <p:sldLayoutId id="2147483677" r:id="rId5"/>
    <p:sldLayoutId id="2147483682" r:id="rId6"/>
  </p:sldLayoutIdLst>
  <p:hf hdr="0"/>
  <p:txStyles>
    <p:titleStyle>
      <a:lvl1pPr algn="l" defTabSz="514350" rtl="0" eaLnBrk="1" latinLnBrk="0" hangingPunct="1">
        <a:lnSpc>
          <a:spcPts val="3075"/>
        </a:lnSpc>
        <a:spcBef>
          <a:spcPct val="0"/>
        </a:spcBef>
        <a:buNone/>
        <a:defRPr sz="4000" kern="1200" cap="all" baseline="0">
          <a:solidFill>
            <a:schemeClr val="tx2"/>
          </a:solidFill>
          <a:latin typeface="+mj-lt"/>
          <a:ea typeface="+mj-ea"/>
          <a:cs typeface="+mj-cs"/>
        </a:defRPr>
      </a:lvl1pPr>
    </p:titleStyle>
    <p:bodyStyle>
      <a:lvl1pPr marL="0" indent="0" algn="l" defTabSz="514350" rtl="0" eaLnBrk="1" latinLnBrk="0" hangingPunct="1">
        <a:lnSpc>
          <a:spcPct val="90000"/>
        </a:lnSpc>
        <a:spcBef>
          <a:spcPts val="563"/>
        </a:spcBef>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357188" indent="-176213" algn="l" defTabSz="514350" rtl="0" eaLnBrk="1" latinLnBrk="0" hangingPunct="1">
        <a:lnSpc>
          <a:spcPct val="90000"/>
        </a:lnSpc>
        <a:spcBef>
          <a:spcPts val="281"/>
        </a:spcBef>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533400" indent="-176213" algn="l" defTabSz="514350" rtl="0" eaLnBrk="1" latinLnBrk="0" hangingPunct="1">
        <a:lnSpc>
          <a:spcPct val="90000"/>
        </a:lnSpc>
        <a:spcBef>
          <a:spcPts val="281"/>
        </a:spcBef>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668338" indent="-134938" algn="l" defTabSz="514350" rtl="0" eaLnBrk="1" latinLnBrk="0" hangingPunct="1">
        <a:lnSpc>
          <a:spcPct val="90000"/>
        </a:lnSpc>
        <a:spcBef>
          <a:spcPts val="281"/>
        </a:spcBef>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801688" indent="-133350" algn="l" defTabSz="514350" rtl="0" eaLnBrk="1" latinLnBrk="0" hangingPunct="1">
        <a:lnSpc>
          <a:spcPct val="90000"/>
        </a:lnSpc>
        <a:spcBef>
          <a:spcPts val="281"/>
        </a:spcBef>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260">
          <p15:clr>
            <a:srgbClr val="F26B43"/>
          </p15:clr>
        </p15:guide>
        <p15:guide id="4" orient="horz" pos="2981">
          <p15:clr>
            <a:srgbClr val="F26B43"/>
          </p15:clr>
        </p15:guide>
        <p15:guide id="5" pos="272">
          <p15:clr>
            <a:srgbClr val="F26B43"/>
          </p15:clr>
        </p15:guide>
        <p15:guide id="6" pos="5488">
          <p15:clr>
            <a:srgbClr val="F26B43"/>
          </p15:clr>
        </p15:guide>
        <p15:guide id="7" orient="horz" pos="583">
          <p15:clr>
            <a:srgbClr val="F26B43"/>
          </p15:clr>
        </p15:guide>
        <p15:guide id="8" orient="horz" pos="8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461618" y="1339401"/>
            <a:ext cx="8071196" cy="2708310"/>
          </a:xfrm>
          <a:prstGeom prst="rect">
            <a:avLst/>
          </a:prstGeom>
        </p:spPr>
        <p:txBody>
          <a:bodyPr vert="horz" wrap="square" lIns="0" tIns="0" rIns="0" bIns="0" rtlCol="0">
            <a:noAutofit/>
          </a:body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kumimoji="0" lang="en-US" sz="24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Click to edit text</a:t>
            </a:r>
          </a:p>
          <a:p>
            <a:pPr marL="357188" marR="0" lvl="1"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20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Second level</a:t>
            </a:r>
          </a:p>
          <a:p>
            <a:pPr marL="533400" marR="0" lvl="2"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8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Third level</a:t>
            </a:r>
          </a:p>
          <a:p>
            <a:pPr marL="668338" marR="0" lvl="3"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6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Fourth level</a:t>
            </a:r>
          </a:p>
          <a:p>
            <a:pPr marL="801688" marR="0" lvl="4"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4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7175058" y="4253023"/>
            <a:ext cx="873401" cy="143150"/>
          </a:xfrm>
          <a:prstGeom prst="rect">
            <a:avLst/>
          </a:prstGeom>
        </p:spPr>
        <p:txBody>
          <a:bodyPr vert="horz" wrap="none" lIns="0" tIns="0" rIns="0" bIns="0" rtlCol="0" anchor="b" anchorCtr="0"/>
          <a:lstStyle>
            <a:lvl1pPr algn="r">
              <a:defRPr sz="750">
                <a:solidFill>
                  <a:schemeClr val="tx2"/>
                </a:solidFill>
              </a:defRPr>
            </a:lvl1pPr>
          </a:lstStyle>
          <a:p>
            <a:fld id="{AC879A7C-ACFF-9743-9232-B25F81E2A560}" type="datetime1">
              <a:rPr lang="en-CA" smtClean="0"/>
              <a:t>2024-09-18</a:t>
            </a:fld>
            <a:endParaRPr lang="en-US"/>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8143642" y="4253022"/>
            <a:ext cx="564045" cy="147980"/>
          </a:xfrm>
          <a:prstGeom prst="rect">
            <a:avLst/>
          </a:prstGeom>
        </p:spPr>
        <p:txBody>
          <a:bodyPr vert="horz" wrap="none" lIns="0" tIns="0" rIns="0" bIns="0" rtlCol="0" anchor="b"/>
          <a:lstStyle>
            <a:lvl1pPr algn="r">
              <a:defRPr sz="750">
                <a:solidFill>
                  <a:schemeClr val="tx2"/>
                </a:solidFill>
              </a:defRPr>
            </a:lvl1pPr>
          </a:lstStyle>
          <a:p>
            <a:r>
              <a:rPr lang="en-US"/>
              <a:t>|</a:t>
            </a:r>
            <a:fld id="{480B9B7E-F2E9-3646-9A0E-D65304B4FCDA}" type="slidenum">
              <a:rPr lang="en-US" smtClean="0"/>
              <a:pPr/>
              <a:t>‹#›</a:t>
            </a:fld>
            <a:endParaRPr lang="en-US"/>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7"/>
          <a:stretch>
            <a:fillRect/>
          </a:stretch>
        </p:blipFill>
        <p:spPr>
          <a:xfrm>
            <a:off x="0" y="-153699"/>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431800" y="416233"/>
            <a:ext cx="8071196" cy="493975"/>
          </a:xfrm>
          <a:prstGeom prst="rect">
            <a:avLst/>
          </a:prstGeom>
        </p:spPr>
        <p:txBody>
          <a:bodyPr vert="horz" wrap="square" lIns="0" tIns="0" rIns="0" bIns="0" rtlCol="0" anchor="t">
            <a:noAutofit/>
          </a:bodyPr>
          <a:lstStyle/>
          <a:p>
            <a:r>
              <a:rPr lang="en-US"/>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452188" y="4274361"/>
            <a:ext cx="5486401" cy="141196"/>
          </a:xfrm>
          <a:prstGeom prst="rect">
            <a:avLst/>
          </a:prstGeom>
        </p:spPr>
        <p:txBody>
          <a:bodyPr vert="horz" lIns="0" tIns="0" rIns="0" bIns="0" rtlCol="0" anchor="ctr"/>
          <a:lstStyle>
            <a:lvl1pPr algn="ctr">
              <a:defRPr sz="750">
                <a:solidFill>
                  <a:schemeClr val="tx2"/>
                </a:solidFill>
              </a:defRPr>
            </a:lvl1pPr>
          </a:lstStyle>
          <a:p>
            <a:pPr algn="l"/>
            <a:r>
              <a:rPr lang="en-US"/>
              <a:t>Presentation name</a:t>
            </a:r>
          </a:p>
        </p:txBody>
      </p:sp>
    </p:spTree>
    <p:extLst>
      <p:ext uri="{BB962C8B-B14F-4D97-AF65-F5344CB8AC3E}">
        <p14:creationId xmlns:p14="http://schemas.microsoft.com/office/powerpoint/2010/main" val="428189911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hf hdr="0"/>
  <p:txStyles>
    <p:titleStyle>
      <a:lvl1pPr algn="l" defTabSz="514350" rtl="0" eaLnBrk="1" latinLnBrk="0" hangingPunct="1">
        <a:lnSpc>
          <a:spcPts val="4100"/>
        </a:lnSpc>
        <a:spcBef>
          <a:spcPct val="0"/>
        </a:spcBef>
        <a:buNone/>
        <a:defRPr sz="4000" kern="1200" cap="all" baseline="0">
          <a:solidFill>
            <a:schemeClr val="tx1"/>
          </a:solidFill>
          <a:latin typeface="+mj-lt"/>
          <a:ea typeface="+mj-ea"/>
          <a:cs typeface="+mj-cs"/>
        </a:defRPr>
      </a:lvl1pPr>
    </p:titleStyle>
    <p:bodyStyle>
      <a:lvl1pPr marL="0" marR="0" indent="0" algn="l" defTabSz="514350" rtl="0" eaLnBrk="1" fontAlgn="auto" latinLnBrk="0" hangingPunct="1">
        <a:lnSpc>
          <a:spcPct val="90000"/>
        </a:lnSpc>
        <a:spcBef>
          <a:spcPts val="563"/>
        </a:spcBef>
        <a:spcAft>
          <a:spcPts val="0"/>
        </a:spcAft>
        <a:buClrTx/>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357188"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533400"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668338" marR="0"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801688" marR="0"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260" userDrawn="1">
          <p15:clr>
            <a:srgbClr val="F26B43"/>
          </p15:clr>
        </p15:guide>
        <p15:guide id="4" orient="horz" pos="2754" userDrawn="1">
          <p15:clr>
            <a:srgbClr val="F26B43"/>
          </p15:clr>
        </p15:guide>
        <p15:guide id="5" pos="272" userDrawn="1">
          <p15:clr>
            <a:srgbClr val="F26B43"/>
          </p15:clr>
        </p15:guide>
        <p15:guide id="6" pos="5488" userDrawn="1">
          <p15:clr>
            <a:srgbClr val="F26B43"/>
          </p15:clr>
        </p15:guide>
        <p15:guide id="7" orient="horz" pos="583" userDrawn="1">
          <p15:clr>
            <a:srgbClr val="F26B43"/>
          </p15:clr>
        </p15:guide>
        <p15:guide id="8" orient="horz" pos="83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452188" y="1339401"/>
            <a:ext cx="8260012" cy="2708310"/>
          </a:xfrm>
          <a:prstGeom prst="rect">
            <a:avLst/>
          </a:prstGeom>
        </p:spPr>
        <p:txBody>
          <a:bodyPr vert="horz" wrap="square" lIns="0" tIns="0" rIns="0" bIns="0" rtlCol="0">
            <a:noAutofit/>
          </a:body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kumimoji="0" lang="en-US" sz="24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Click to edit text</a:t>
            </a:r>
          </a:p>
          <a:p>
            <a:pPr marL="357188" marR="0" lvl="1"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20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Second level</a:t>
            </a:r>
          </a:p>
          <a:p>
            <a:pPr marL="533400" marR="0" lvl="2"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8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Third level</a:t>
            </a:r>
          </a:p>
          <a:p>
            <a:pPr marL="668338" marR="0" lvl="3"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6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Fourth level</a:t>
            </a:r>
          </a:p>
          <a:p>
            <a:pPr marL="801688" marR="0" lvl="4"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4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7183079" y="4261044"/>
            <a:ext cx="873401" cy="143150"/>
          </a:xfrm>
          <a:prstGeom prst="rect">
            <a:avLst/>
          </a:prstGeom>
        </p:spPr>
        <p:txBody>
          <a:bodyPr vert="horz" wrap="none" lIns="0" tIns="0" rIns="0" bIns="0" rtlCol="0" anchor="b" anchorCtr="0"/>
          <a:lstStyle>
            <a:lvl1pPr algn="r">
              <a:defRPr sz="750">
                <a:solidFill>
                  <a:schemeClr val="tx2"/>
                </a:solidFill>
              </a:defRPr>
            </a:lvl1pPr>
          </a:lstStyle>
          <a:p>
            <a:fld id="{AC879A7C-ACFF-9743-9232-B25F81E2A560}" type="datetime1">
              <a:rPr lang="en-CA" smtClean="0"/>
              <a:t>2024-09-18</a:t>
            </a:fld>
            <a:endParaRPr lang="en-US"/>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8151663" y="4261043"/>
            <a:ext cx="564045" cy="147980"/>
          </a:xfrm>
          <a:prstGeom prst="rect">
            <a:avLst/>
          </a:prstGeom>
        </p:spPr>
        <p:txBody>
          <a:bodyPr vert="horz" wrap="none" lIns="0" tIns="0" rIns="0" bIns="0" rtlCol="0" anchor="b"/>
          <a:lstStyle>
            <a:lvl1pPr algn="r">
              <a:defRPr sz="750">
                <a:solidFill>
                  <a:schemeClr val="tx2"/>
                </a:solidFill>
              </a:defRPr>
            </a:lvl1pPr>
          </a:lstStyle>
          <a:p>
            <a:r>
              <a:rPr lang="en-US"/>
              <a:t>|</a:t>
            </a:r>
            <a:fld id="{480B9B7E-F2E9-3646-9A0E-D65304B4FCDA}" type="slidenum">
              <a:rPr lang="en-US" smtClean="0"/>
              <a:pPr/>
              <a:t>‹#›</a:t>
            </a:fld>
            <a:endParaRPr lang="en-US"/>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7"/>
          <a:stretch>
            <a:fillRect/>
          </a:stretch>
        </p:blipFill>
        <p:spPr>
          <a:xfrm>
            <a:off x="0" y="-153699"/>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452188" y="431142"/>
            <a:ext cx="8260012" cy="493975"/>
          </a:xfrm>
          <a:prstGeom prst="rect">
            <a:avLst/>
          </a:prstGeom>
        </p:spPr>
        <p:txBody>
          <a:bodyPr vert="horz" wrap="square" lIns="0" tIns="0" rIns="0" bIns="0" rtlCol="0" anchor="t">
            <a:noAutofit/>
          </a:bodyPr>
          <a:lstStyle/>
          <a:p>
            <a:r>
              <a:rPr lang="en-US"/>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452188" y="4274361"/>
            <a:ext cx="5486401" cy="141196"/>
          </a:xfrm>
          <a:prstGeom prst="rect">
            <a:avLst/>
          </a:prstGeom>
        </p:spPr>
        <p:txBody>
          <a:bodyPr vert="horz" lIns="0" tIns="0" rIns="0" bIns="0" rtlCol="0" anchor="ctr"/>
          <a:lstStyle>
            <a:lvl1pPr algn="ctr">
              <a:defRPr sz="750">
                <a:solidFill>
                  <a:schemeClr val="tx2"/>
                </a:solidFill>
              </a:defRPr>
            </a:lvl1pPr>
          </a:lstStyle>
          <a:p>
            <a:pPr algn="l"/>
            <a:r>
              <a:rPr lang="en-US"/>
              <a:t>Presentation name</a:t>
            </a:r>
          </a:p>
        </p:txBody>
      </p:sp>
    </p:spTree>
    <p:extLst>
      <p:ext uri="{BB962C8B-B14F-4D97-AF65-F5344CB8AC3E}">
        <p14:creationId xmlns:p14="http://schemas.microsoft.com/office/powerpoint/2010/main" val="38318073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hf hdr="0"/>
  <p:txStyles>
    <p:titleStyle>
      <a:lvl1pPr algn="l" defTabSz="514350" rtl="0" eaLnBrk="1" latinLnBrk="0" hangingPunct="1">
        <a:lnSpc>
          <a:spcPts val="4100"/>
        </a:lnSpc>
        <a:spcBef>
          <a:spcPct val="0"/>
        </a:spcBef>
        <a:buNone/>
        <a:defRPr sz="4000" kern="1200" cap="all" baseline="0">
          <a:solidFill>
            <a:schemeClr val="tx2"/>
          </a:solidFill>
          <a:latin typeface="+mj-lt"/>
          <a:ea typeface="+mj-ea"/>
          <a:cs typeface="+mj-cs"/>
        </a:defRPr>
      </a:lvl1pPr>
    </p:titleStyle>
    <p:bodyStyle>
      <a:lvl1pPr marL="0" marR="0" indent="0" algn="l" defTabSz="514350" rtl="0" eaLnBrk="1" fontAlgn="auto" latinLnBrk="0" hangingPunct="1">
        <a:lnSpc>
          <a:spcPct val="90000"/>
        </a:lnSpc>
        <a:spcBef>
          <a:spcPts val="563"/>
        </a:spcBef>
        <a:spcAft>
          <a:spcPts val="0"/>
        </a:spcAft>
        <a:buClrTx/>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357188"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533400"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668338" marR="0"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801688" marR="0"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260" userDrawn="1">
          <p15:clr>
            <a:srgbClr val="F26B43"/>
          </p15:clr>
        </p15:guide>
        <p15:guide id="4" orient="horz" pos="2754" userDrawn="1">
          <p15:clr>
            <a:srgbClr val="F26B43"/>
          </p15:clr>
        </p15:guide>
        <p15:guide id="5" pos="272" userDrawn="1">
          <p15:clr>
            <a:srgbClr val="F26B43"/>
          </p15:clr>
        </p15:guide>
        <p15:guide id="6" pos="5488" userDrawn="1">
          <p15:clr>
            <a:srgbClr val="F26B43"/>
          </p15:clr>
        </p15:guide>
        <p15:guide id="7" orient="horz" pos="583" userDrawn="1">
          <p15:clr>
            <a:srgbClr val="F26B43"/>
          </p15:clr>
        </p15:guide>
        <p15:guide id="8" orient="horz" pos="83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611188" y="1339401"/>
            <a:ext cx="7921624" cy="2708310"/>
          </a:xfrm>
          <a:prstGeom prst="rect">
            <a:avLst/>
          </a:prstGeom>
        </p:spPr>
        <p:txBody>
          <a:bodyPr vert="horz" wrap="square" lIns="0" tIns="0" rIns="0" bIns="0" rtlCol="0">
            <a:noAutofit/>
          </a:body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kumimoji="0" lang="en-US" sz="24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Click to edit text</a:t>
            </a:r>
          </a:p>
          <a:p>
            <a:pPr marL="357188" marR="0" lvl="1"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20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Second level</a:t>
            </a:r>
          </a:p>
          <a:p>
            <a:pPr marL="533400" marR="0" lvl="2"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8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Third level</a:t>
            </a:r>
          </a:p>
          <a:p>
            <a:pPr marL="668338" marR="0" lvl="3"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6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Fourth level</a:t>
            </a:r>
          </a:p>
          <a:p>
            <a:pPr marL="801688" marR="0" lvl="4"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4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6998596" y="4718673"/>
            <a:ext cx="873401" cy="143150"/>
          </a:xfrm>
          <a:prstGeom prst="rect">
            <a:avLst/>
          </a:prstGeom>
        </p:spPr>
        <p:txBody>
          <a:bodyPr vert="horz" wrap="none" lIns="0" tIns="0" rIns="0" bIns="0" rtlCol="0" anchor="b" anchorCtr="0"/>
          <a:lstStyle>
            <a:lvl1pPr algn="r">
              <a:defRPr sz="750">
                <a:solidFill>
                  <a:schemeClr val="tx2"/>
                </a:solidFill>
              </a:defRPr>
            </a:lvl1pPr>
          </a:lstStyle>
          <a:p>
            <a:fld id="{AC879A7C-ACFF-9743-9232-B25F81E2A560}" type="datetime1">
              <a:rPr lang="en-CA" smtClean="0"/>
              <a:t>2024-09-18</a:t>
            </a:fld>
            <a:endParaRPr lang="en-US"/>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7967180" y="4718672"/>
            <a:ext cx="564045" cy="147980"/>
          </a:xfrm>
          <a:prstGeom prst="rect">
            <a:avLst/>
          </a:prstGeom>
        </p:spPr>
        <p:txBody>
          <a:bodyPr vert="horz" wrap="none" lIns="0" tIns="0" rIns="0" bIns="0" rtlCol="0" anchor="b"/>
          <a:lstStyle>
            <a:lvl1pPr algn="r">
              <a:defRPr sz="750">
                <a:solidFill>
                  <a:schemeClr val="tx2"/>
                </a:solidFill>
              </a:defRPr>
            </a:lvl1pPr>
          </a:lstStyle>
          <a:p>
            <a:r>
              <a:rPr lang="en-US"/>
              <a:t>|</a:t>
            </a:r>
            <a:fld id="{480B9B7E-F2E9-3646-9A0E-D65304B4FCDA}" type="slidenum">
              <a:rPr lang="en-US" smtClean="0"/>
              <a:pPr/>
              <a:t>‹#›</a:t>
            </a:fld>
            <a:endParaRPr lang="en-US"/>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7"/>
          <a:stretch>
            <a:fillRect/>
          </a:stretch>
        </p:blipFill>
        <p:spPr>
          <a:xfrm>
            <a:off x="0" y="-153699"/>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611188" y="431142"/>
            <a:ext cx="7921625" cy="493975"/>
          </a:xfrm>
          <a:prstGeom prst="rect">
            <a:avLst/>
          </a:prstGeom>
        </p:spPr>
        <p:txBody>
          <a:bodyPr vert="horz" wrap="square" lIns="0" tIns="0" rIns="0" bIns="0" rtlCol="0" anchor="t">
            <a:noAutofit/>
          </a:bodyPr>
          <a:lstStyle/>
          <a:p>
            <a:r>
              <a:rPr lang="en-US"/>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628885" y="4731990"/>
            <a:ext cx="5486401" cy="141196"/>
          </a:xfrm>
          <a:prstGeom prst="rect">
            <a:avLst/>
          </a:prstGeom>
        </p:spPr>
        <p:txBody>
          <a:bodyPr vert="horz" lIns="0" tIns="0" rIns="0" bIns="0" rtlCol="0" anchor="ctr"/>
          <a:lstStyle>
            <a:lvl1pPr algn="ctr">
              <a:defRPr sz="750">
                <a:solidFill>
                  <a:schemeClr val="tx2"/>
                </a:solidFill>
              </a:defRPr>
            </a:lvl1pPr>
          </a:lstStyle>
          <a:p>
            <a:pPr algn="l"/>
            <a:r>
              <a:rPr lang="en-US"/>
              <a:t>Presentation name</a:t>
            </a:r>
          </a:p>
        </p:txBody>
      </p:sp>
    </p:spTree>
    <p:extLst>
      <p:ext uri="{BB962C8B-B14F-4D97-AF65-F5344CB8AC3E}">
        <p14:creationId xmlns:p14="http://schemas.microsoft.com/office/powerpoint/2010/main" val="48070550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hdr="0"/>
  <p:txStyles>
    <p:titleStyle>
      <a:lvl1pPr algn="l" defTabSz="514350" rtl="0" eaLnBrk="1" latinLnBrk="0" hangingPunct="1">
        <a:lnSpc>
          <a:spcPts val="4100"/>
        </a:lnSpc>
        <a:spcBef>
          <a:spcPct val="0"/>
        </a:spcBef>
        <a:buNone/>
        <a:defRPr sz="4000" kern="1200" cap="all" baseline="0">
          <a:solidFill>
            <a:schemeClr val="tx2"/>
          </a:solidFill>
          <a:latin typeface="+mj-lt"/>
          <a:ea typeface="+mj-ea"/>
          <a:cs typeface="+mj-cs"/>
        </a:defRPr>
      </a:lvl1pPr>
    </p:titleStyle>
    <p:bodyStyle>
      <a:lvl1pPr marL="0" marR="0" indent="0" algn="l" defTabSz="514350" rtl="0" eaLnBrk="1" fontAlgn="auto" latinLnBrk="0" hangingPunct="1">
        <a:lnSpc>
          <a:spcPct val="90000"/>
        </a:lnSpc>
        <a:spcBef>
          <a:spcPts val="563"/>
        </a:spcBef>
        <a:spcAft>
          <a:spcPts val="0"/>
        </a:spcAft>
        <a:buClrTx/>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357188"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533400"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668338" marR="0"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801688" marR="0"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260" userDrawn="1">
          <p15:clr>
            <a:srgbClr val="F26B43"/>
          </p15:clr>
        </p15:guide>
        <p15:guide id="4" orient="horz" pos="2981" userDrawn="1">
          <p15:clr>
            <a:srgbClr val="F26B43"/>
          </p15:clr>
        </p15:guide>
        <p15:guide id="5" pos="385" userDrawn="1">
          <p15:clr>
            <a:srgbClr val="F26B43"/>
          </p15:clr>
        </p15:guide>
        <p15:guide id="6" pos="5375" userDrawn="1">
          <p15:clr>
            <a:srgbClr val="F26B43"/>
          </p15:clr>
        </p15:guide>
        <p15:guide id="7" orient="horz" pos="583" userDrawn="1">
          <p15:clr>
            <a:srgbClr val="F26B43"/>
          </p15:clr>
        </p15:guide>
        <p15:guide id="8" orient="horz" pos="83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611188" y="1339401"/>
            <a:ext cx="7740650" cy="3118299"/>
          </a:xfrm>
          <a:prstGeom prst="rect">
            <a:avLst/>
          </a:prstGeom>
        </p:spPr>
        <p:txBody>
          <a:bodyPr vert="horz" wrap="square" lIns="0" tIns="0" rIns="0" bIns="0" rtlCol="0">
            <a:noAutofit/>
          </a:body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kumimoji="0" lang="en-US" sz="24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Click to edit text</a:t>
            </a:r>
          </a:p>
          <a:p>
            <a:pPr marL="357188" marR="0" lvl="1"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20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Second level</a:t>
            </a:r>
          </a:p>
          <a:p>
            <a:pPr marL="533400" marR="0" lvl="2"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8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Third level</a:t>
            </a:r>
          </a:p>
          <a:p>
            <a:pPr marL="668338" marR="0" lvl="3"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6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Fourth level</a:t>
            </a:r>
          </a:p>
          <a:p>
            <a:pPr marL="801688" marR="0" lvl="4"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4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6829920" y="4731544"/>
            <a:ext cx="873401" cy="130279"/>
          </a:xfrm>
          <a:prstGeom prst="rect">
            <a:avLst/>
          </a:prstGeom>
        </p:spPr>
        <p:txBody>
          <a:bodyPr vert="horz" wrap="none" lIns="0" tIns="0" rIns="0" bIns="0" rtlCol="0" anchor="b" anchorCtr="0"/>
          <a:lstStyle>
            <a:lvl1pPr algn="r">
              <a:defRPr sz="750">
                <a:solidFill>
                  <a:schemeClr val="tx2"/>
                </a:solidFill>
              </a:defRPr>
            </a:lvl1pPr>
          </a:lstStyle>
          <a:p>
            <a:fld id="{AC879A7C-ACFF-9743-9232-B25F81E2A560}" type="datetime1">
              <a:rPr lang="en-CA" smtClean="0"/>
              <a:t>2024-09-18</a:t>
            </a:fld>
            <a:endParaRPr lang="en-US"/>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7798504" y="4736373"/>
            <a:ext cx="564045" cy="130279"/>
          </a:xfrm>
          <a:prstGeom prst="rect">
            <a:avLst/>
          </a:prstGeom>
        </p:spPr>
        <p:txBody>
          <a:bodyPr vert="horz" wrap="none" lIns="0" tIns="0" rIns="0" bIns="0" rtlCol="0" anchor="b"/>
          <a:lstStyle>
            <a:lvl1pPr algn="r">
              <a:defRPr sz="750">
                <a:solidFill>
                  <a:schemeClr val="tx2"/>
                </a:solidFill>
              </a:defRPr>
            </a:lvl1pPr>
          </a:lstStyle>
          <a:p>
            <a:r>
              <a:rPr lang="en-US"/>
              <a:t>|</a:t>
            </a:r>
            <a:fld id="{480B9B7E-F2E9-3646-9A0E-D65304B4FCDA}" type="slidenum">
              <a:rPr lang="en-US" smtClean="0"/>
              <a:pPr/>
              <a:t>‹#›</a:t>
            </a:fld>
            <a:endParaRPr lang="en-US"/>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7"/>
          <a:stretch>
            <a:fillRect/>
          </a:stretch>
        </p:blipFill>
        <p:spPr>
          <a:xfrm>
            <a:off x="0" y="-153699"/>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611189" y="417825"/>
            <a:ext cx="7740650" cy="493975"/>
          </a:xfrm>
          <a:prstGeom prst="rect">
            <a:avLst/>
          </a:prstGeom>
        </p:spPr>
        <p:txBody>
          <a:bodyPr vert="horz" wrap="square" lIns="0" tIns="0" rIns="0" bIns="0" rtlCol="0" anchor="t">
            <a:noAutofit/>
          </a:bodyPr>
          <a:lstStyle/>
          <a:p>
            <a:r>
              <a:rPr lang="en-US"/>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611189" y="4731544"/>
            <a:ext cx="5486401" cy="141196"/>
          </a:xfrm>
          <a:prstGeom prst="rect">
            <a:avLst/>
          </a:prstGeom>
        </p:spPr>
        <p:txBody>
          <a:bodyPr vert="horz" lIns="0" tIns="0" rIns="0" bIns="0" rtlCol="0" anchor="ctr"/>
          <a:lstStyle>
            <a:lvl1pPr algn="ctr">
              <a:defRPr sz="750">
                <a:solidFill>
                  <a:schemeClr val="tx2"/>
                </a:solidFill>
              </a:defRPr>
            </a:lvl1pPr>
          </a:lstStyle>
          <a:p>
            <a:pPr algn="l"/>
            <a:r>
              <a:rPr lang="en-US"/>
              <a:t>Presentation name</a:t>
            </a:r>
          </a:p>
        </p:txBody>
      </p:sp>
    </p:spTree>
    <p:extLst>
      <p:ext uri="{BB962C8B-B14F-4D97-AF65-F5344CB8AC3E}">
        <p14:creationId xmlns:p14="http://schemas.microsoft.com/office/powerpoint/2010/main" val="401277513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Lst>
  <p:hf hdr="0"/>
  <p:txStyles>
    <p:titleStyle>
      <a:lvl1pPr algn="l" defTabSz="514350" rtl="0" eaLnBrk="1" latinLnBrk="0" hangingPunct="1">
        <a:lnSpc>
          <a:spcPts val="4100"/>
        </a:lnSpc>
        <a:spcBef>
          <a:spcPct val="0"/>
        </a:spcBef>
        <a:buNone/>
        <a:defRPr sz="4000" kern="1200" cap="all" baseline="0">
          <a:solidFill>
            <a:schemeClr val="tx2"/>
          </a:solidFill>
          <a:latin typeface="+mj-lt"/>
          <a:ea typeface="+mj-ea"/>
          <a:cs typeface="+mj-cs"/>
        </a:defRPr>
      </a:lvl1pPr>
    </p:titleStyle>
    <p:bodyStyle>
      <a:lvl1pPr marL="0" marR="0" indent="0" algn="l" defTabSz="514350" rtl="0" eaLnBrk="1" fontAlgn="auto" latinLnBrk="0" hangingPunct="1">
        <a:lnSpc>
          <a:spcPct val="90000"/>
        </a:lnSpc>
        <a:spcBef>
          <a:spcPts val="563"/>
        </a:spcBef>
        <a:spcAft>
          <a:spcPts val="0"/>
        </a:spcAft>
        <a:buClrTx/>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357188"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533400"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668338" marR="0"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801688" marR="0"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260" userDrawn="1">
          <p15:clr>
            <a:srgbClr val="F26B43"/>
          </p15:clr>
        </p15:guide>
        <p15:guide id="4" orient="horz" pos="2981" userDrawn="1">
          <p15:clr>
            <a:srgbClr val="F26B43"/>
          </p15:clr>
        </p15:guide>
        <p15:guide id="5" pos="385" userDrawn="1">
          <p15:clr>
            <a:srgbClr val="F26B43"/>
          </p15:clr>
        </p15:guide>
        <p15:guide id="6" pos="5261" userDrawn="1">
          <p15:clr>
            <a:srgbClr val="F26B43"/>
          </p15:clr>
        </p15:guide>
        <p15:guide id="7" orient="horz" pos="583" userDrawn="1">
          <p15:clr>
            <a:srgbClr val="F26B43"/>
          </p15:clr>
        </p15:guide>
        <p15:guide id="8" orient="horz" pos="838"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463885" y="1847088"/>
            <a:ext cx="3747753" cy="2630319"/>
          </a:xfrm>
          <a:prstGeom prst="rect">
            <a:avLst/>
          </a:prstGeom>
        </p:spPr>
        <p:txBody>
          <a:bodyPr vert="horz" wrap="square" lIns="0" tIns="0" rIns="0" bIns="0" rtlCol="0">
            <a:noAutofit/>
          </a:body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kumimoji="0" lang="en-US" sz="24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Click to edit text</a:t>
            </a:r>
          </a:p>
          <a:p>
            <a:pPr marL="357188" marR="0" lvl="1"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20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Second level</a:t>
            </a:r>
          </a:p>
          <a:p>
            <a:pPr marL="533400" marR="0" lvl="2"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8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Third level</a:t>
            </a:r>
          </a:p>
          <a:p>
            <a:pPr marL="668338" marR="0" lvl="3"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6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Fourth level</a:t>
            </a:r>
          </a:p>
          <a:p>
            <a:pPr marL="801688" marR="0" lvl="4"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4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7191100" y="4739515"/>
            <a:ext cx="873401" cy="143150"/>
          </a:xfrm>
          <a:prstGeom prst="rect">
            <a:avLst/>
          </a:prstGeom>
        </p:spPr>
        <p:txBody>
          <a:bodyPr vert="horz" wrap="none" lIns="0" tIns="0" rIns="0" bIns="0" rtlCol="0" anchor="t" anchorCtr="0"/>
          <a:lstStyle>
            <a:lvl1pPr algn="r">
              <a:defRPr sz="750">
                <a:solidFill>
                  <a:schemeClr val="tx2"/>
                </a:solidFill>
              </a:defRPr>
            </a:lvl1pPr>
          </a:lstStyle>
          <a:p>
            <a:fld id="{AC879A7C-ACFF-9743-9232-B25F81E2A560}" type="datetime1">
              <a:rPr lang="en-CA" smtClean="0"/>
              <a:t>2024-09-18</a:t>
            </a:fld>
            <a:endParaRPr lang="en-US"/>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8159684" y="4736818"/>
            <a:ext cx="564045" cy="129834"/>
          </a:xfrm>
          <a:prstGeom prst="rect">
            <a:avLst/>
          </a:prstGeom>
        </p:spPr>
        <p:txBody>
          <a:bodyPr vert="horz" wrap="none" lIns="0" tIns="0" rIns="0" bIns="0" rtlCol="0" anchor="t"/>
          <a:lstStyle>
            <a:lvl1pPr algn="r">
              <a:defRPr sz="750">
                <a:solidFill>
                  <a:schemeClr val="tx2"/>
                </a:solidFill>
              </a:defRPr>
            </a:lvl1pPr>
          </a:lstStyle>
          <a:p>
            <a:r>
              <a:rPr lang="en-US"/>
              <a:t>|</a:t>
            </a:r>
            <a:fld id="{480B9B7E-F2E9-3646-9A0E-D65304B4FCDA}" type="slidenum">
              <a:rPr lang="en-US" smtClean="0"/>
              <a:pPr/>
              <a:t>‹#›</a:t>
            </a:fld>
            <a:endParaRPr lang="en-US"/>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5"/>
          <a:stretch>
            <a:fillRect/>
          </a:stretch>
        </p:blipFill>
        <p:spPr>
          <a:xfrm>
            <a:off x="0" y="-153699"/>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471905" y="411166"/>
            <a:ext cx="3739733" cy="770465"/>
          </a:xfrm>
          <a:prstGeom prst="rect">
            <a:avLst/>
          </a:prstGeom>
        </p:spPr>
        <p:txBody>
          <a:bodyPr vert="horz" wrap="square" lIns="0" tIns="0" rIns="0" bIns="0" rtlCol="0" anchor="t">
            <a:noAutofit/>
          </a:bodyPr>
          <a:lstStyle/>
          <a:p>
            <a:r>
              <a:rPr lang="en-US"/>
              <a:t>Click to </a:t>
            </a:r>
            <a:br>
              <a:rPr lang="en-US"/>
            </a:br>
            <a:r>
              <a:rPr lang="en-US"/>
              <a:t>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468465" y="4731990"/>
            <a:ext cx="3739734" cy="143150"/>
          </a:xfrm>
          <a:prstGeom prst="rect">
            <a:avLst/>
          </a:prstGeom>
        </p:spPr>
        <p:txBody>
          <a:bodyPr vert="horz" lIns="0" tIns="0" rIns="0" bIns="0" rtlCol="0" anchor="t"/>
          <a:lstStyle>
            <a:lvl1pPr algn="ctr">
              <a:defRPr sz="750">
                <a:solidFill>
                  <a:schemeClr val="tx2"/>
                </a:solidFill>
              </a:defRPr>
            </a:lvl1pPr>
          </a:lstStyle>
          <a:p>
            <a:pPr algn="l"/>
            <a:r>
              <a:rPr lang="en-US"/>
              <a:t>Presentation name</a:t>
            </a:r>
          </a:p>
        </p:txBody>
      </p:sp>
    </p:spTree>
    <p:extLst>
      <p:ext uri="{BB962C8B-B14F-4D97-AF65-F5344CB8AC3E}">
        <p14:creationId xmlns:p14="http://schemas.microsoft.com/office/powerpoint/2010/main" val="2328575698"/>
      </p:ext>
    </p:extLst>
  </p:cSld>
  <p:clrMap bg1="lt1" tx1="dk1" bg2="lt2" tx2="dk2" accent1="accent1" accent2="accent2" accent3="accent3" accent4="accent4" accent5="accent5" accent6="accent6" hlink="hlink" folHlink="folHlink"/>
  <p:sldLayoutIdLst>
    <p:sldLayoutId id="2147483719" r:id="rId1"/>
    <p:sldLayoutId id="2147483722" r:id="rId2"/>
  </p:sldLayoutIdLst>
  <p:hf hdr="0"/>
  <p:txStyles>
    <p:titleStyle>
      <a:lvl1pPr algn="l" defTabSz="514350" rtl="0" eaLnBrk="1" latinLnBrk="0" hangingPunct="1">
        <a:lnSpc>
          <a:spcPts val="4100"/>
        </a:lnSpc>
        <a:spcBef>
          <a:spcPct val="0"/>
        </a:spcBef>
        <a:buNone/>
        <a:defRPr sz="4000" kern="1200" cap="all" baseline="0">
          <a:solidFill>
            <a:schemeClr val="tx2"/>
          </a:solidFill>
          <a:latin typeface="+mj-lt"/>
          <a:ea typeface="+mj-ea"/>
          <a:cs typeface="+mj-cs"/>
        </a:defRPr>
      </a:lvl1pPr>
    </p:titleStyle>
    <p:bodyStyle>
      <a:lvl1pPr marL="0" marR="0" indent="0" algn="l" defTabSz="514350" rtl="0" eaLnBrk="1" fontAlgn="auto" latinLnBrk="0" hangingPunct="1">
        <a:lnSpc>
          <a:spcPct val="90000"/>
        </a:lnSpc>
        <a:spcBef>
          <a:spcPts val="563"/>
        </a:spcBef>
        <a:spcAft>
          <a:spcPts val="0"/>
        </a:spcAft>
        <a:buClrTx/>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357188"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533400"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668338" marR="0"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801688" marR="0"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66" userDrawn="1">
          <p15:clr>
            <a:srgbClr val="F26B43"/>
          </p15:clr>
        </p15:guide>
        <p15:guide id="2" pos="2880" userDrawn="1">
          <p15:clr>
            <a:srgbClr val="F26B43"/>
          </p15:clr>
        </p15:guide>
        <p15:guide id="3" orient="horz" pos="260" userDrawn="1">
          <p15:clr>
            <a:srgbClr val="F26B43"/>
          </p15:clr>
        </p15:guide>
        <p15:guide id="4" orient="horz" pos="2981" userDrawn="1">
          <p15:clr>
            <a:srgbClr val="F26B43"/>
          </p15:clr>
        </p15:guide>
        <p15:guide id="5" pos="295" userDrawn="1">
          <p15:clr>
            <a:srgbClr val="F26B43"/>
          </p15:clr>
        </p15:guide>
        <p15:guide id="6" pos="5488" userDrawn="1">
          <p15:clr>
            <a:srgbClr val="F26B43"/>
          </p15:clr>
        </p15:guide>
        <p15:guide id="7" orient="horz" pos="583" userDrawn="1">
          <p15:clr>
            <a:srgbClr val="F26B43"/>
          </p15:clr>
        </p15:guide>
        <p15:guide id="8" orient="horz" pos="838" userDrawn="1">
          <p15:clr>
            <a:srgbClr val="F26B43"/>
          </p15:clr>
        </p15:guide>
        <p15:guide id="9" pos="265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431800" y="1339401"/>
            <a:ext cx="8280400" cy="2708310"/>
          </a:xfrm>
          <a:prstGeom prst="rect">
            <a:avLst/>
          </a:prstGeom>
        </p:spPr>
        <p:txBody>
          <a:bodyPr vert="horz" wrap="square" lIns="0" tIns="0" rIns="0" bIns="0" rtlCol="0">
            <a:noAutofit/>
          </a:body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kumimoji="0" lang="en-US" sz="24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Click to edit text</a:t>
            </a:r>
          </a:p>
          <a:p>
            <a:pPr marL="357188" marR="0" lvl="1"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20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Second level</a:t>
            </a:r>
          </a:p>
          <a:p>
            <a:pPr marL="533400" marR="0" lvl="2"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8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Third level</a:t>
            </a:r>
          </a:p>
          <a:p>
            <a:pPr marL="668338" marR="0" lvl="3"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6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Fourth level</a:t>
            </a:r>
          </a:p>
          <a:p>
            <a:pPr marL="801688" marR="0" lvl="4"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4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6294452" y="4345807"/>
            <a:ext cx="873401" cy="143150"/>
          </a:xfrm>
          <a:prstGeom prst="rect">
            <a:avLst/>
          </a:prstGeom>
        </p:spPr>
        <p:txBody>
          <a:bodyPr vert="horz" wrap="none" lIns="0" tIns="0" rIns="0" bIns="0" rtlCol="0" anchor="b" anchorCtr="0"/>
          <a:lstStyle>
            <a:lvl1pPr algn="r">
              <a:defRPr sz="750">
                <a:solidFill>
                  <a:schemeClr val="tx2"/>
                </a:solidFill>
              </a:defRPr>
            </a:lvl1pPr>
          </a:lstStyle>
          <a:p>
            <a:fld id="{AC879A7C-ACFF-9743-9232-B25F81E2A560}" type="datetime1">
              <a:rPr lang="en-CA" smtClean="0"/>
              <a:t>2024-09-18</a:t>
            </a:fld>
            <a:endParaRPr lang="en-US"/>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7263036" y="4345806"/>
            <a:ext cx="564045" cy="147980"/>
          </a:xfrm>
          <a:prstGeom prst="rect">
            <a:avLst/>
          </a:prstGeom>
        </p:spPr>
        <p:txBody>
          <a:bodyPr vert="horz" wrap="none" lIns="0" tIns="0" rIns="0" bIns="0" rtlCol="0" anchor="b"/>
          <a:lstStyle>
            <a:lvl1pPr algn="r">
              <a:defRPr sz="750">
                <a:solidFill>
                  <a:schemeClr val="tx2"/>
                </a:solidFill>
              </a:defRPr>
            </a:lvl1pPr>
          </a:lstStyle>
          <a:p>
            <a:r>
              <a:rPr lang="en-US"/>
              <a:t>|</a:t>
            </a:r>
            <a:fld id="{480B9B7E-F2E9-3646-9A0E-D65304B4FCDA}" type="slidenum">
              <a:rPr lang="en-US" smtClean="0"/>
              <a:pPr/>
              <a:t>‹#›</a:t>
            </a:fld>
            <a:endParaRPr lang="en-US"/>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5"/>
          <a:stretch>
            <a:fillRect/>
          </a:stretch>
        </p:blipFill>
        <p:spPr>
          <a:xfrm>
            <a:off x="0" y="-153699"/>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431800" y="431142"/>
            <a:ext cx="8280400" cy="493975"/>
          </a:xfrm>
          <a:prstGeom prst="rect">
            <a:avLst/>
          </a:prstGeom>
        </p:spPr>
        <p:txBody>
          <a:bodyPr vert="horz" wrap="square" lIns="0" tIns="0" rIns="0" bIns="0" rtlCol="0" anchor="t">
            <a:noAutofit/>
          </a:bodyPr>
          <a:lstStyle/>
          <a:p>
            <a:r>
              <a:rPr lang="en-US"/>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431800" y="4371824"/>
            <a:ext cx="5486401" cy="141196"/>
          </a:xfrm>
          <a:prstGeom prst="rect">
            <a:avLst/>
          </a:prstGeom>
        </p:spPr>
        <p:txBody>
          <a:bodyPr vert="horz" lIns="0" tIns="0" rIns="0" bIns="0" rtlCol="0" anchor="ctr"/>
          <a:lstStyle>
            <a:lvl1pPr algn="ctr">
              <a:defRPr sz="750">
                <a:solidFill>
                  <a:schemeClr val="tx2"/>
                </a:solidFill>
              </a:defRPr>
            </a:lvl1pPr>
          </a:lstStyle>
          <a:p>
            <a:pPr algn="l"/>
            <a:r>
              <a:rPr lang="en-US"/>
              <a:t>Presentation name</a:t>
            </a:r>
          </a:p>
        </p:txBody>
      </p:sp>
    </p:spTree>
    <p:extLst>
      <p:ext uri="{BB962C8B-B14F-4D97-AF65-F5344CB8AC3E}">
        <p14:creationId xmlns:p14="http://schemas.microsoft.com/office/powerpoint/2010/main" val="3463434576"/>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p:txStyles>
    <p:titleStyle>
      <a:lvl1pPr algn="l" defTabSz="514350" rtl="0" eaLnBrk="1" latinLnBrk="0" hangingPunct="1">
        <a:lnSpc>
          <a:spcPts val="4100"/>
        </a:lnSpc>
        <a:spcBef>
          <a:spcPct val="0"/>
        </a:spcBef>
        <a:buNone/>
        <a:defRPr sz="4000" kern="1200" cap="all" baseline="0">
          <a:solidFill>
            <a:schemeClr val="tx1"/>
          </a:solidFill>
          <a:latin typeface="+mj-lt"/>
          <a:ea typeface="+mj-ea"/>
          <a:cs typeface="+mj-cs"/>
        </a:defRPr>
      </a:lvl1pPr>
    </p:titleStyle>
    <p:bodyStyle>
      <a:lvl1pPr marL="0" marR="0" indent="0" algn="l" defTabSz="514350" rtl="0" eaLnBrk="1" fontAlgn="auto" latinLnBrk="0" hangingPunct="1">
        <a:lnSpc>
          <a:spcPct val="90000"/>
        </a:lnSpc>
        <a:spcBef>
          <a:spcPts val="563"/>
        </a:spcBef>
        <a:spcAft>
          <a:spcPts val="0"/>
        </a:spcAft>
        <a:buClrTx/>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357188"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533400"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668338" marR="0"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801688" marR="0"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260" userDrawn="1">
          <p15:clr>
            <a:srgbClr val="F26B43"/>
          </p15:clr>
        </p15:guide>
        <p15:guide id="4" orient="horz" pos="2981" userDrawn="1">
          <p15:clr>
            <a:srgbClr val="F26B43"/>
          </p15:clr>
        </p15:guide>
        <p15:guide id="5" pos="272" userDrawn="1">
          <p15:clr>
            <a:srgbClr val="F26B43"/>
          </p15:clr>
        </p15:guide>
        <p15:guide id="6" pos="5488" userDrawn="1">
          <p15:clr>
            <a:srgbClr val="F26B43"/>
          </p15:clr>
        </p15:guide>
        <p15:guide id="7" orient="horz" pos="583" userDrawn="1">
          <p15:clr>
            <a:srgbClr val="F26B43"/>
          </p15:clr>
        </p15:guide>
        <p15:guide id="8" orient="horz" pos="838" userDrawn="1">
          <p15:clr>
            <a:srgbClr val="F26B43"/>
          </p15:clr>
        </p15:guide>
        <p15:guide id="9" orient="horz" pos="2811"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87EFBD-A17E-0346-9DFB-9AF445973540}"/>
              </a:ext>
            </a:extLst>
          </p:cNvPr>
          <p:cNvSpPr>
            <a:spLocks noGrp="1"/>
          </p:cNvSpPr>
          <p:nvPr>
            <p:ph type="body" idx="1"/>
          </p:nvPr>
        </p:nvSpPr>
        <p:spPr>
          <a:xfrm>
            <a:off x="792163" y="1761744"/>
            <a:ext cx="7559676" cy="2506196"/>
          </a:xfrm>
          <a:prstGeom prst="rect">
            <a:avLst/>
          </a:prstGeom>
        </p:spPr>
        <p:txBody>
          <a:bodyPr vert="horz" wrap="square" lIns="0" tIns="0" rIns="0" bIns="0" rtlCol="0">
            <a:noAutofit/>
          </a:bodyPr>
          <a:lstStyle/>
          <a:p>
            <a:pPr marL="0" marR="0" lvl="0" indent="0" algn="l" defTabSz="514350" rtl="0" eaLnBrk="1" fontAlgn="auto" latinLnBrk="0" hangingPunct="1">
              <a:lnSpc>
                <a:spcPct val="90000"/>
              </a:lnSpc>
              <a:spcBef>
                <a:spcPts val="563"/>
              </a:spcBef>
              <a:spcAft>
                <a:spcPts val="0"/>
              </a:spcAft>
              <a:buClrTx/>
              <a:buSzPct val="85000"/>
              <a:buFontTx/>
              <a:buNone/>
              <a:tabLst/>
              <a:defRPr/>
            </a:pPr>
            <a:r>
              <a:rPr kumimoji="0" lang="en-US" sz="24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Click to edit text</a:t>
            </a:r>
          </a:p>
          <a:p>
            <a:pPr marL="357188" marR="0" lvl="1"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20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Second level</a:t>
            </a:r>
          </a:p>
          <a:p>
            <a:pPr marL="533400" marR="0" lvl="2"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8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Third level</a:t>
            </a:r>
          </a:p>
          <a:p>
            <a:pPr marL="668338" marR="0" lvl="3"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6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Fourth level</a:t>
            </a:r>
          </a:p>
          <a:p>
            <a:pPr marL="801688" marR="0" lvl="4"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a:pPr>
            <a:r>
              <a:rPr kumimoji="0" lang="en-US" sz="1400" b="0" i="0" u="none" strike="noStrike" kern="1200" cap="none" spc="0" normalizeH="0" baseline="0" noProof="0">
                <a:ln>
                  <a:noFill/>
                </a:ln>
                <a:solidFill>
                  <a:srgbClr val="002F60"/>
                </a:solidFill>
                <a:effectLst/>
                <a:uLnTx/>
                <a:uFillTx/>
                <a:latin typeface="Calibri Light" panose="020F0302020204030204" pitchFamily="34" charset="0"/>
                <a:ea typeface="+mn-ea"/>
                <a:cs typeface="Calibri Light" panose="020F0302020204030204" pitchFamily="34" charset="0"/>
              </a:rPr>
              <a:t>Fifth level</a:t>
            </a:r>
          </a:p>
        </p:txBody>
      </p:sp>
      <p:sp>
        <p:nvSpPr>
          <p:cNvPr id="4" name="Date Placeholder 3">
            <a:extLst>
              <a:ext uri="{FF2B5EF4-FFF2-40B4-BE49-F238E27FC236}">
                <a16:creationId xmlns:a16="http://schemas.microsoft.com/office/drawing/2014/main" id="{A429D635-17D5-E14C-A795-7E4A424D2B59}"/>
              </a:ext>
            </a:extLst>
          </p:cNvPr>
          <p:cNvSpPr>
            <a:spLocks noGrp="1"/>
          </p:cNvSpPr>
          <p:nvPr>
            <p:ph type="dt" sz="half" idx="2"/>
          </p:nvPr>
        </p:nvSpPr>
        <p:spPr>
          <a:xfrm>
            <a:off x="6829681" y="4478662"/>
            <a:ext cx="873401" cy="143150"/>
          </a:xfrm>
          <a:prstGeom prst="rect">
            <a:avLst/>
          </a:prstGeom>
        </p:spPr>
        <p:txBody>
          <a:bodyPr vert="horz" wrap="none" lIns="0" tIns="0" rIns="0" bIns="0" rtlCol="0" anchor="b" anchorCtr="0"/>
          <a:lstStyle>
            <a:lvl1pPr algn="r">
              <a:defRPr sz="750">
                <a:solidFill>
                  <a:schemeClr val="tx2"/>
                </a:solidFill>
              </a:defRPr>
            </a:lvl1pPr>
          </a:lstStyle>
          <a:p>
            <a:fld id="{AC879A7C-ACFF-9743-9232-B25F81E2A560}" type="datetime1">
              <a:rPr lang="en-CA" smtClean="0"/>
              <a:t>2024-09-18</a:t>
            </a:fld>
            <a:endParaRPr lang="en-US"/>
          </a:p>
        </p:txBody>
      </p:sp>
      <p:sp>
        <p:nvSpPr>
          <p:cNvPr id="6" name="Slide Number Placeholder 5">
            <a:extLst>
              <a:ext uri="{FF2B5EF4-FFF2-40B4-BE49-F238E27FC236}">
                <a16:creationId xmlns:a16="http://schemas.microsoft.com/office/drawing/2014/main" id="{F1C16B22-8D71-534F-9A77-9A7ECF23576F}"/>
              </a:ext>
            </a:extLst>
          </p:cNvPr>
          <p:cNvSpPr>
            <a:spLocks noGrp="1"/>
          </p:cNvSpPr>
          <p:nvPr>
            <p:ph type="sldNum" sz="quarter" idx="4"/>
          </p:nvPr>
        </p:nvSpPr>
        <p:spPr>
          <a:xfrm>
            <a:off x="7798265" y="4478661"/>
            <a:ext cx="564045" cy="147980"/>
          </a:xfrm>
          <a:prstGeom prst="rect">
            <a:avLst/>
          </a:prstGeom>
        </p:spPr>
        <p:txBody>
          <a:bodyPr vert="horz" wrap="none" lIns="0" tIns="0" rIns="0" bIns="0" rtlCol="0" anchor="b"/>
          <a:lstStyle>
            <a:lvl1pPr algn="r">
              <a:defRPr sz="750">
                <a:solidFill>
                  <a:schemeClr val="tx2"/>
                </a:solidFill>
              </a:defRPr>
            </a:lvl1pPr>
          </a:lstStyle>
          <a:p>
            <a:r>
              <a:rPr lang="en-US"/>
              <a:t>|</a:t>
            </a:r>
            <a:fld id="{480B9B7E-F2E9-3646-9A0E-D65304B4FCDA}" type="slidenum">
              <a:rPr lang="en-US" smtClean="0"/>
              <a:pPr/>
              <a:t>‹#›</a:t>
            </a:fld>
            <a:endParaRPr lang="en-US"/>
          </a:p>
        </p:txBody>
      </p:sp>
      <p:pic>
        <p:nvPicPr>
          <p:cNvPr id="7" name="Picture 6">
            <a:extLst>
              <a:ext uri="{FF2B5EF4-FFF2-40B4-BE49-F238E27FC236}">
                <a16:creationId xmlns:a16="http://schemas.microsoft.com/office/drawing/2014/main" id="{29D164CC-AF7C-9B41-A01E-8DA48FEE0F36}"/>
              </a:ext>
            </a:extLst>
          </p:cNvPr>
          <p:cNvPicPr>
            <a:picLocks noChangeAspect="1"/>
          </p:cNvPicPr>
          <p:nvPr userDrawn="1"/>
        </p:nvPicPr>
        <p:blipFill>
          <a:blip r:embed="rId5"/>
          <a:stretch>
            <a:fillRect/>
          </a:stretch>
        </p:blipFill>
        <p:spPr>
          <a:xfrm>
            <a:off x="0" y="-153699"/>
            <a:ext cx="0" cy="0"/>
          </a:xfrm>
          <a:prstGeom prst="rect">
            <a:avLst/>
          </a:prstGeom>
        </p:spPr>
      </p:pic>
      <p:sp>
        <p:nvSpPr>
          <p:cNvPr id="14" name="Title Placeholder 13">
            <a:extLst>
              <a:ext uri="{FF2B5EF4-FFF2-40B4-BE49-F238E27FC236}">
                <a16:creationId xmlns:a16="http://schemas.microsoft.com/office/drawing/2014/main" id="{A67195B9-169A-AF44-BA69-4AC023F418C2}"/>
              </a:ext>
            </a:extLst>
          </p:cNvPr>
          <p:cNvSpPr>
            <a:spLocks noGrp="1"/>
          </p:cNvSpPr>
          <p:nvPr>
            <p:ph type="title"/>
          </p:nvPr>
        </p:nvSpPr>
        <p:spPr>
          <a:xfrm>
            <a:off x="792164" y="796862"/>
            <a:ext cx="7559676" cy="477118"/>
          </a:xfrm>
          <a:prstGeom prst="rect">
            <a:avLst/>
          </a:prstGeom>
        </p:spPr>
        <p:txBody>
          <a:bodyPr vert="horz" wrap="square" lIns="0" tIns="0" rIns="0" bIns="0" rtlCol="0" anchor="t">
            <a:noAutofit/>
          </a:bodyPr>
          <a:lstStyle/>
          <a:p>
            <a:r>
              <a:rPr lang="en-US"/>
              <a:t>Click to edit title</a:t>
            </a:r>
          </a:p>
        </p:txBody>
      </p:sp>
      <p:sp>
        <p:nvSpPr>
          <p:cNvPr id="20" name="Footer Placeholder 19">
            <a:extLst>
              <a:ext uri="{FF2B5EF4-FFF2-40B4-BE49-F238E27FC236}">
                <a16:creationId xmlns:a16="http://schemas.microsoft.com/office/drawing/2014/main" id="{3F84FE75-D3D3-6F4B-A71F-518EBBDB2243}"/>
              </a:ext>
            </a:extLst>
          </p:cNvPr>
          <p:cNvSpPr>
            <a:spLocks noGrp="1"/>
          </p:cNvSpPr>
          <p:nvPr>
            <p:ph type="ftr" sz="quarter" idx="3"/>
          </p:nvPr>
        </p:nvSpPr>
        <p:spPr>
          <a:xfrm>
            <a:off x="820770" y="4491979"/>
            <a:ext cx="5486401" cy="141196"/>
          </a:xfrm>
          <a:prstGeom prst="rect">
            <a:avLst/>
          </a:prstGeom>
        </p:spPr>
        <p:txBody>
          <a:bodyPr vert="horz" lIns="0" tIns="0" rIns="0" bIns="0" rtlCol="0" anchor="ctr"/>
          <a:lstStyle>
            <a:lvl1pPr algn="ctr">
              <a:defRPr sz="750">
                <a:solidFill>
                  <a:schemeClr val="tx2"/>
                </a:solidFill>
              </a:defRPr>
            </a:lvl1pPr>
          </a:lstStyle>
          <a:p>
            <a:pPr algn="l"/>
            <a:r>
              <a:rPr lang="en-US"/>
              <a:t>Presentation name</a:t>
            </a:r>
          </a:p>
        </p:txBody>
      </p:sp>
    </p:spTree>
    <p:extLst>
      <p:ext uri="{BB962C8B-B14F-4D97-AF65-F5344CB8AC3E}">
        <p14:creationId xmlns:p14="http://schemas.microsoft.com/office/powerpoint/2010/main" val="4223059613"/>
      </p:ext>
    </p:extLst>
  </p:cSld>
  <p:clrMap bg1="lt1" tx1="dk1" bg2="lt2" tx2="dk2" accent1="accent1" accent2="accent2" accent3="accent3" accent4="accent4" accent5="accent5" accent6="accent6" hlink="hlink" folHlink="folHlink"/>
  <p:sldLayoutIdLst>
    <p:sldLayoutId id="2147483727" r:id="rId1"/>
    <p:sldLayoutId id="2147483728" r:id="rId2"/>
  </p:sldLayoutIdLst>
  <p:hf hdr="0"/>
  <p:txStyles>
    <p:titleStyle>
      <a:lvl1pPr algn="l" defTabSz="514350" rtl="0" eaLnBrk="1" latinLnBrk="0" hangingPunct="1">
        <a:lnSpc>
          <a:spcPts val="4100"/>
        </a:lnSpc>
        <a:spcBef>
          <a:spcPct val="0"/>
        </a:spcBef>
        <a:buNone/>
        <a:defRPr sz="4000" kern="1200" cap="all" baseline="0">
          <a:solidFill>
            <a:schemeClr val="tx2"/>
          </a:solidFill>
          <a:latin typeface="+mj-lt"/>
          <a:ea typeface="+mj-ea"/>
          <a:cs typeface="+mj-cs"/>
        </a:defRPr>
      </a:lvl1pPr>
    </p:titleStyle>
    <p:bodyStyle>
      <a:lvl1pPr marL="0" marR="0" indent="0" algn="l" defTabSz="514350" rtl="0" eaLnBrk="1" fontAlgn="auto" latinLnBrk="0" hangingPunct="1">
        <a:lnSpc>
          <a:spcPct val="90000"/>
        </a:lnSpc>
        <a:spcBef>
          <a:spcPts val="563"/>
        </a:spcBef>
        <a:spcAft>
          <a:spcPts val="0"/>
        </a:spcAft>
        <a:buClrTx/>
        <a:buSzPct val="85000"/>
        <a:buFontTx/>
        <a:buNone/>
        <a:tabLst/>
        <a:defRPr sz="2400" b="0" i="0" kern="1200">
          <a:solidFill>
            <a:schemeClr val="tx2"/>
          </a:solidFill>
          <a:latin typeface="Calibri Light" panose="020F0302020204030204" pitchFamily="34" charset="0"/>
          <a:ea typeface="+mn-ea"/>
          <a:cs typeface="Calibri Light" panose="020F0302020204030204" pitchFamily="34" charset="0"/>
        </a:defRPr>
      </a:lvl1pPr>
      <a:lvl2pPr marL="357188"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2000" b="0" i="0" kern="1200">
          <a:solidFill>
            <a:schemeClr val="tx2"/>
          </a:solidFill>
          <a:latin typeface="Calibri Light" panose="020F0302020204030204" pitchFamily="34" charset="0"/>
          <a:ea typeface="+mn-ea"/>
          <a:cs typeface="Calibri Light" panose="020F0302020204030204" pitchFamily="34" charset="0"/>
        </a:defRPr>
      </a:lvl2pPr>
      <a:lvl3pPr marL="533400" marR="0" indent="-176213" algn="l" defTabSz="514350" rtl="0" eaLnBrk="1" fontAlgn="auto" latinLnBrk="0" hangingPunct="1">
        <a:lnSpc>
          <a:spcPct val="90000"/>
        </a:lnSpc>
        <a:spcBef>
          <a:spcPts val="281"/>
        </a:spcBef>
        <a:spcAft>
          <a:spcPts val="0"/>
        </a:spcAft>
        <a:buClrTx/>
        <a:buSzPct val="85000"/>
        <a:buFont typeface="Wingdings" pitchFamily="2" charset="2"/>
        <a:buChar char="§"/>
        <a:tabLst/>
        <a:defRPr sz="1800" b="0" i="0" kern="1200">
          <a:solidFill>
            <a:schemeClr val="tx2"/>
          </a:solidFill>
          <a:latin typeface="Calibri Light" panose="020F0302020204030204" pitchFamily="34" charset="0"/>
          <a:ea typeface="+mn-ea"/>
          <a:cs typeface="Calibri Light" panose="020F0302020204030204" pitchFamily="34" charset="0"/>
        </a:defRPr>
      </a:lvl3pPr>
      <a:lvl4pPr marL="668338" marR="0" indent="-134938" algn="l" defTabSz="514350" rtl="0" eaLnBrk="1" fontAlgn="auto" latinLnBrk="0" hangingPunct="1">
        <a:lnSpc>
          <a:spcPct val="90000"/>
        </a:lnSpc>
        <a:spcBef>
          <a:spcPts val="281"/>
        </a:spcBef>
        <a:spcAft>
          <a:spcPts val="0"/>
        </a:spcAft>
        <a:buClrTx/>
        <a:buSzPct val="85000"/>
        <a:buFont typeface="Wingdings" pitchFamily="2" charset="2"/>
        <a:buChar char="§"/>
        <a:tabLst/>
        <a:defRPr sz="1600" b="0" i="0" kern="1200">
          <a:solidFill>
            <a:schemeClr val="tx2"/>
          </a:solidFill>
          <a:latin typeface="Calibri Light" panose="020F0302020204030204" pitchFamily="34" charset="0"/>
          <a:ea typeface="+mn-ea"/>
          <a:cs typeface="Calibri Light" panose="020F0302020204030204" pitchFamily="34" charset="0"/>
        </a:defRPr>
      </a:lvl4pPr>
      <a:lvl5pPr marL="801688" marR="0" indent="-133350" algn="l" defTabSz="514350" rtl="0" eaLnBrk="1" fontAlgn="auto" latinLnBrk="0" hangingPunct="1">
        <a:lnSpc>
          <a:spcPct val="90000"/>
        </a:lnSpc>
        <a:spcBef>
          <a:spcPts val="281"/>
        </a:spcBef>
        <a:spcAft>
          <a:spcPts val="0"/>
        </a:spcAft>
        <a:buClrTx/>
        <a:buSzPct val="85000"/>
        <a:buFont typeface="Wingdings" pitchFamily="2" charset="2"/>
        <a:buChar char="§"/>
        <a:tabLst/>
        <a:defRPr sz="1400" b="0" i="0" kern="1200">
          <a:solidFill>
            <a:schemeClr val="tx2"/>
          </a:solidFill>
          <a:latin typeface="Calibri Light" panose="020F0302020204030204" pitchFamily="34" charset="0"/>
          <a:ea typeface="+mn-ea"/>
          <a:cs typeface="Calibri Light" panose="020F030202020403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486" userDrawn="1">
          <p15:clr>
            <a:srgbClr val="F26B43"/>
          </p15:clr>
        </p15:guide>
        <p15:guide id="4" orient="horz" pos="2890" userDrawn="1">
          <p15:clr>
            <a:srgbClr val="F26B43"/>
          </p15:clr>
        </p15:guide>
        <p15:guide id="5" pos="499" userDrawn="1">
          <p15:clr>
            <a:srgbClr val="F26B43"/>
          </p15:clr>
        </p15:guide>
        <p15:guide id="6" pos="5261" userDrawn="1">
          <p15:clr>
            <a:srgbClr val="F26B43"/>
          </p15:clr>
        </p15:guide>
        <p15:guide id="8" orient="horz" pos="109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65845C-52F6-5D60-DF9E-E330AD539B71}"/>
              </a:ext>
            </a:extLst>
          </p:cNvPr>
          <p:cNvSpPr txBox="1"/>
          <p:nvPr/>
        </p:nvSpPr>
        <p:spPr>
          <a:xfrm>
            <a:off x="678543" y="997625"/>
            <a:ext cx="7892716" cy="3539430"/>
          </a:xfrm>
          <a:prstGeom prst="rect">
            <a:avLst/>
          </a:prstGeom>
          <a:solidFill>
            <a:schemeClr val="bg1"/>
          </a:solidFill>
        </p:spPr>
        <p:txBody>
          <a:bodyPr wrap="square" rtlCol="0">
            <a:spAutoFit/>
          </a:bodyPr>
          <a:lstStyle/>
          <a:p>
            <a:pPr algn="ctr"/>
            <a:r>
              <a:rPr lang="en-CA" sz="2800" b="1" dirty="0">
                <a:latin typeface="Times New Roman" panose="02020603050405020304" pitchFamily="18" charset="0"/>
                <a:cs typeface="Times New Roman" panose="02020603050405020304" pitchFamily="18" charset="0"/>
              </a:rPr>
              <a:t>Does perceived labor market competition increase prejudice between refugees and their local hosts? Evidence from Uganda and Ethiopia</a:t>
            </a:r>
          </a:p>
          <a:p>
            <a:pPr algn="ctr"/>
            <a:endParaRPr lang="en-CA" sz="3000" b="1" dirty="0"/>
          </a:p>
          <a:p>
            <a:pPr algn="ctr"/>
            <a:r>
              <a:rPr lang="en-CA" sz="2000" dirty="0">
                <a:latin typeface="Times New Roman" panose="02020603050405020304" pitchFamily="18" charset="0"/>
                <a:cs typeface="Times New Roman" panose="02020603050405020304" pitchFamily="18" charset="0"/>
              </a:rPr>
              <a:t>Julie Bousquet, Anna Gasten, Mark Marvin Kadigo, Jean-Fran</a:t>
            </a:r>
            <a:r>
              <a:rPr lang="en-CA" sz="2000" b="0" i="0" dirty="0">
                <a:effectLst/>
                <a:latin typeface="Times New Roman" panose="02020603050405020304" pitchFamily="18" charset="0"/>
                <a:cs typeface="Times New Roman" panose="02020603050405020304" pitchFamily="18" charset="0"/>
              </a:rPr>
              <a:t>ç</a:t>
            </a:r>
            <a:r>
              <a:rPr lang="en-CA" sz="2000" dirty="0">
                <a:latin typeface="Times New Roman" panose="02020603050405020304" pitchFamily="18" charset="0"/>
                <a:cs typeface="Times New Roman" panose="02020603050405020304" pitchFamily="18" charset="0"/>
              </a:rPr>
              <a:t>ois Maystadt, &amp; </a:t>
            </a:r>
            <a:r>
              <a:rPr lang="en-CA" sz="2000" b="1" dirty="0">
                <a:latin typeface="Times New Roman" panose="02020603050405020304" pitchFamily="18" charset="0"/>
                <a:cs typeface="Times New Roman" panose="02020603050405020304" pitchFamily="18" charset="0"/>
              </a:rPr>
              <a:t>Colette Salemi</a:t>
            </a:r>
          </a:p>
          <a:p>
            <a:pPr algn="ctr"/>
            <a:endParaRPr lang="en-CA" sz="2000" dirty="0">
              <a:latin typeface="Times New Roman" panose="02020603050405020304" pitchFamily="18" charset="0"/>
              <a:cs typeface="Times New Roman" panose="02020603050405020304" pitchFamily="18" charset="0"/>
            </a:endParaRPr>
          </a:p>
          <a:p>
            <a:pPr algn="ctr"/>
            <a:r>
              <a:rPr lang="en-CA" sz="1600" dirty="0">
                <a:latin typeface="Times New Roman" panose="02020603050405020304" pitchFamily="18" charset="0"/>
                <a:cs typeface="Times New Roman" panose="02020603050405020304" pitchFamily="18" charset="0"/>
              </a:rPr>
              <a:t>JDC Third Research Conference on Forced Displacement</a:t>
            </a:r>
          </a:p>
          <a:p>
            <a:pPr algn="ctr" rtl="1"/>
            <a:r>
              <a:rPr lang="en-CA" sz="1600" dirty="0">
                <a:latin typeface="Times New Roman" panose="02020603050405020304" pitchFamily="18" charset="0"/>
                <a:cs typeface="Times New Roman" panose="02020603050405020304" pitchFamily="18" charset="0"/>
              </a:rPr>
              <a:t>Abidjan, C</a:t>
            </a:r>
            <a:r>
              <a:rPr lang="en-CA" sz="1600" i="0" dirty="0">
                <a:effectLst/>
                <a:highlight>
                  <a:srgbClr val="F4F4F4"/>
                </a:highlight>
                <a:latin typeface="Times New Roman" panose="02020603050405020304" pitchFamily="18" charset="0"/>
                <a:cs typeface="Times New Roman" panose="02020603050405020304" pitchFamily="18" charset="0"/>
              </a:rPr>
              <a:t>ô</a:t>
            </a:r>
            <a:r>
              <a:rPr lang="en-CA" sz="1600" dirty="0">
                <a:latin typeface="Times New Roman" panose="02020603050405020304" pitchFamily="18" charset="0"/>
                <a:cs typeface="Times New Roman" panose="02020603050405020304" pitchFamily="18" charset="0"/>
              </a:rPr>
              <a:t>te d’Ivoire</a:t>
            </a:r>
          </a:p>
          <a:p>
            <a:pPr algn="ctr"/>
            <a:r>
              <a:rPr lang="en-CA" sz="1600" dirty="0">
                <a:latin typeface="Times New Roman" panose="02020603050405020304" pitchFamily="18" charset="0"/>
                <a:cs typeface="Times New Roman" panose="02020603050405020304" pitchFamily="18" charset="0"/>
              </a:rPr>
              <a:t>September 20</a:t>
            </a:r>
            <a:r>
              <a:rPr lang="en-CA" sz="1600" baseline="30000" dirty="0">
                <a:latin typeface="Times New Roman" panose="02020603050405020304" pitchFamily="18" charset="0"/>
                <a:cs typeface="Times New Roman" panose="02020603050405020304" pitchFamily="18" charset="0"/>
              </a:rPr>
              <a:t>th</a:t>
            </a:r>
            <a:r>
              <a:rPr lang="en-CA" sz="1600" dirty="0">
                <a:latin typeface="Times New Roman" panose="02020603050405020304" pitchFamily="18" charset="0"/>
                <a:cs typeface="Times New Roman" panose="02020603050405020304" pitchFamily="18" charset="0"/>
              </a:rPr>
              <a:t>, 2023</a:t>
            </a:r>
          </a:p>
        </p:txBody>
      </p:sp>
      <p:pic>
        <p:nvPicPr>
          <p:cNvPr id="4" name="Picture 3">
            <a:extLst>
              <a:ext uri="{FF2B5EF4-FFF2-40B4-BE49-F238E27FC236}">
                <a16:creationId xmlns:a16="http://schemas.microsoft.com/office/drawing/2014/main" id="{0E17B2AE-294D-EFC3-3685-63BF9F85E280}"/>
              </a:ext>
            </a:extLst>
          </p:cNvPr>
          <p:cNvPicPr>
            <a:picLocks noChangeAspect="1"/>
          </p:cNvPicPr>
          <p:nvPr/>
        </p:nvPicPr>
        <p:blipFill>
          <a:blip r:embed="rId2"/>
          <a:stretch>
            <a:fillRect/>
          </a:stretch>
        </p:blipFill>
        <p:spPr>
          <a:xfrm>
            <a:off x="0" y="148237"/>
            <a:ext cx="9144000" cy="585216"/>
          </a:xfrm>
          <a:prstGeom prst="rect">
            <a:avLst/>
          </a:prstGeom>
        </p:spPr>
      </p:pic>
    </p:spTree>
    <p:extLst>
      <p:ext uri="{BB962C8B-B14F-4D97-AF65-F5344CB8AC3E}">
        <p14:creationId xmlns:p14="http://schemas.microsoft.com/office/powerpoint/2010/main" val="4242705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E650D-104C-1CBC-D819-EFA909D3F3A1}"/>
              </a:ext>
            </a:extLst>
          </p:cNvPr>
          <p:cNvSpPr>
            <a:spLocks noGrp="1"/>
          </p:cNvSpPr>
          <p:nvPr>
            <p:ph type="title"/>
          </p:nvPr>
        </p:nvSpPr>
        <p:spPr>
          <a:xfrm>
            <a:off x="433477" y="254197"/>
            <a:ext cx="7740650" cy="513160"/>
          </a:xfrm>
        </p:spPr>
        <p:txBody>
          <a:bodyPr/>
          <a:lstStyle/>
          <a:p>
            <a:r>
              <a:rPr lang="en-CA" b="1">
                <a:latin typeface="Times New Roman" panose="02020603050405020304" pitchFamily="18" charset="0"/>
                <a:cs typeface="Times New Roman" panose="02020603050405020304" pitchFamily="18" charset="0"/>
              </a:rPr>
              <a:t>Refugee hosting policies</a:t>
            </a:r>
          </a:p>
        </p:txBody>
      </p:sp>
      <p:sp>
        <p:nvSpPr>
          <p:cNvPr id="3" name="Content Placeholder 2">
            <a:extLst>
              <a:ext uri="{FF2B5EF4-FFF2-40B4-BE49-F238E27FC236}">
                <a16:creationId xmlns:a16="http://schemas.microsoft.com/office/drawing/2014/main" id="{4C288196-209F-F61C-F0D4-002666A14F8E}"/>
              </a:ext>
            </a:extLst>
          </p:cNvPr>
          <p:cNvSpPr>
            <a:spLocks noGrp="1"/>
          </p:cNvSpPr>
          <p:nvPr>
            <p:ph idx="1"/>
          </p:nvPr>
        </p:nvSpPr>
        <p:spPr>
          <a:xfrm>
            <a:off x="433477" y="1203158"/>
            <a:ext cx="8081873" cy="3429565"/>
          </a:xfrm>
        </p:spPr>
        <p:txBody>
          <a:bodyPr>
            <a:noAutofit/>
          </a:bodyPr>
          <a:lstStyle/>
          <a:p>
            <a:r>
              <a:rPr lang="en-CA" b="1">
                <a:latin typeface="Times New Roman" panose="02020603050405020304" pitchFamily="18" charset="0"/>
                <a:cs typeface="Times New Roman" panose="02020603050405020304" pitchFamily="18" charset="0"/>
              </a:rPr>
              <a:t>Uganda (1.3m refugees) : </a:t>
            </a:r>
            <a:r>
              <a:rPr lang="en-CA">
                <a:latin typeface="Times New Roman" panose="02020603050405020304" pitchFamily="18" charset="0"/>
                <a:cs typeface="Times New Roman" panose="02020603050405020304" pitchFamily="18" charset="0"/>
              </a:rPr>
              <a:t>large emphasis on self-reliance</a:t>
            </a:r>
          </a:p>
          <a:p>
            <a:pPr lvl="1"/>
            <a:r>
              <a:rPr lang="en-CA" sz="2100">
                <a:latin typeface="Times New Roman" panose="02020603050405020304" pitchFamily="18" charset="0"/>
                <a:cs typeface="Times New Roman" panose="02020603050405020304" pitchFamily="18" charset="0"/>
              </a:rPr>
              <a:t>Large refugee settlements (</a:t>
            </a:r>
            <a:r>
              <a:rPr lang="en-CA" sz="2100" err="1">
                <a:latin typeface="Times New Roman" panose="02020603050405020304" pitchFamily="18" charset="0"/>
                <a:cs typeface="Times New Roman" panose="02020603050405020304" pitchFamily="18" charset="0"/>
              </a:rPr>
              <a:t>Nakivale</a:t>
            </a:r>
            <a:r>
              <a:rPr lang="en-CA" sz="2100">
                <a:latin typeface="Times New Roman" panose="02020603050405020304" pitchFamily="18" charset="0"/>
                <a:cs typeface="Times New Roman" panose="02020603050405020304" pitchFamily="18" charset="0"/>
              </a:rPr>
              <a:t>: 185 sq km)</a:t>
            </a:r>
          </a:p>
          <a:p>
            <a:pPr lvl="1"/>
            <a:r>
              <a:rPr lang="en-CA" sz="2100">
                <a:latin typeface="Times New Roman" panose="02020603050405020304" pitchFamily="18" charset="0"/>
                <a:cs typeface="Times New Roman" panose="02020603050405020304" pitchFamily="18" charset="0"/>
              </a:rPr>
              <a:t>Agricultural land allocations</a:t>
            </a:r>
          </a:p>
          <a:p>
            <a:pPr lvl="1"/>
            <a:r>
              <a:rPr lang="en-CA" sz="2100">
                <a:latin typeface="Times New Roman" panose="02020603050405020304" pitchFamily="18" charset="0"/>
                <a:cs typeface="Times New Roman" panose="02020603050405020304" pitchFamily="18" charset="0"/>
              </a:rPr>
              <a:t>Right to work &amp; own a business, free mobility</a:t>
            </a:r>
          </a:p>
          <a:p>
            <a:pPr lvl="1"/>
            <a:endParaRPr lang="en-CA" sz="2100">
              <a:latin typeface="Times New Roman" panose="02020603050405020304" pitchFamily="18" charset="0"/>
              <a:cs typeface="Times New Roman" panose="02020603050405020304" pitchFamily="18" charset="0"/>
            </a:endParaRPr>
          </a:p>
          <a:p>
            <a:r>
              <a:rPr lang="en-CA" b="1">
                <a:latin typeface="Times New Roman" panose="02020603050405020304" pitchFamily="18" charset="0"/>
                <a:cs typeface="Times New Roman" panose="02020603050405020304" pitchFamily="18" charset="0"/>
              </a:rPr>
              <a:t>Ethiopia (0.8m refugees) : </a:t>
            </a:r>
            <a:r>
              <a:rPr lang="en-CA">
                <a:latin typeface="Times New Roman" panose="02020603050405020304" pitchFamily="18" charset="0"/>
                <a:cs typeface="Times New Roman" panose="02020603050405020304" pitchFamily="18" charset="0"/>
              </a:rPr>
              <a:t>moving away from illiberal policies</a:t>
            </a:r>
          </a:p>
          <a:p>
            <a:pPr lvl="1"/>
            <a:r>
              <a:rPr lang="en-CA" sz="2100">
                <a:latin typeface="Times New Roman" panose="02020603050405020304" pitchFamily="18" charset="0"/>
                <a:cs typeface="Times New Roman" panose="02020603050405020304" pitchFamily="18" charset="0"/>
              </a:rPr>
              <a:t>Refugee camps instead of settlements</a:t>
            </a:r>
          </a:p>
          <a:p>
            <a:pPr lvl="1"/>
            <a:r>
              <a:rPr lang="en-CA" sz="2100">
                <a:latin typeface="Times New Roman" panose="02020603050405020304" pitchFamily="18" charset="0"/>
                <a:cs typeface="Times New Roman" panose="02020603050405020304" pitchFamily="18" charset="0"/>
              </a:rPr>
              <a:t>2010 – Eritreans gain right to live outside of camps</a:t>
            </a:r>
          </a:p>
          <a:p>
            <a:pPr lvl="1"/>
            <a:r>
              <a:rPr lang="en-CA" sz="2100">
                <a:latin typeface="Times New Roman" panose="02020603050405020304" pitchFamily="18" charset="0"/>
                <a:cs typeface="Times New Roman" panose="02020603050405020304" pitchFamily="18" charset="0"/>
              </a:rPr>
              <a:t>2019 – All refugees have free mobility, right to work &amp; live outside camps</a:t>
            </a:r>
          </a:p>
        </p:txBody>
      </p:sp>
    </p:spTree>
    <p:extLst>
      <p:ext uri="{BB962C8B-B14F-4D97-AF65-F5344CB8AC3E}">
        <p14:creationId xmlns:p14="http://schemas.microsoft.com/office/powerpoint/2010/main" val="46969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3761-675F-F761-843E-4DEE43F2A90D}"/>
              </a:ext>
            </a:extLst>
          </p:cNvPr>
          <p:cNvSpPr>
            <a:spLocks noGrp="1"/>
          </p:cNvSpPr>
          <p:nvPr>
            <p:ph type="title"/>
          </p:nvPr>
        </p:nvSpPr>
        <p:spPr>
          <a:xfrm>
            <a:off x="437933" y="254198"/>
            <a:ext cx="7740650" cy="513160"/>
          </a:xfrm>
        </p:spPr>
        <p:txBody>
          <a:bodyPr/>
          <a:lstStyle/>
          <a:p>
            <a:r>
              <a:rPr lang="en-CA" b="1">
                <a:latin typeface="Times New Roman" panose="02020603050405020304" pitchFamily="18" charset="0"/>
                <a:cs typeface="Times New Roman" panose="02020603050405020304" pitchFamily="18" charset="0"/>
              </a:rPr>
              <a:t>The Tigray War</a:t>
            </a:r>
          </a:p>
        </p:txBody>
      </p:sp>
      <p:sp>
        <p:nvSpPr>
          <p:cNvPr id="3" name="Content Placeholder 2">
            <a:extLst>
              <a:ext uri="{FF2B5EF4-FFF2-40B4-BE49-F238E27FC236}">
                <a16:creationId xmlns:a16="http://schemas.microsoft.com/office/drawing/2014/main" id="{9CEAE5E7-50DA-CD15-594C-31DAAB1A8011}"/>
              </a:ext>
            </a:extLst>
          </p:cNvPr>
          <p:cNvSpPr>
            <a:spLocks noGrp="1"/>
          </p:cNvSpPr>
          <p:nvPr>
            <p:ph idx="1"/>
          </p:nvPr>
        </p:nvSpPr>
        <p:spPr>
          <a:xfrm>
            <a:off x="437933" y="1039528"/>
            <a:ext cx="8077417" cy="3593194"/>
          </a:xfrm>
        </p:spPr>
        <p:txBody>
          <a:bodyPr/>
          <a:lstStyle/>
          <a:p>
            <a:pPr marL="342900" indent="-34290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Tigray War made Eritrean refugees in Tigray a target</a:t>
            </a:r>
          </a:p>
          <a:p>
            <a:pPr marL="342900" indent="-34290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Since Jan. 2021, refugee population in Addis Ababa has </a:t>
            </a:r>
            <a:r>
              <a:rPr lang="en-CA" u="sng" dirty="0">
                <a:latin typeface="Times New Roman" panose="02020603050405020304" pitchFamily="18" charset="0"/>
                <a:cs typeface="Times New Roman" panose="02020603050405020304" pitchFamily="18" charset="0"/>
              </a:rPr>
              <a:t>doubled</a:t>
            </a:r>
          </a:p>
          <a:p>
            <a:pPr marL="342900" indent="-342900">
              <a:buFont typeface="Arial" panose="020B0604020202020204" pitchFamily="34" charset="0"/>
              <a:buChar char="•"/>
            </a:pPr>
            <a:r>
              <a:rPr lang="en-CA" dirty="0">
                <a:latin typeface="Times New Roman" panose="02020603050405020304" pitchFamily="18" charset="0"/>
                <a:cs typeface="Times New Roman" panose="02020603050405020304" pitchFamily="18" charset="0"/>
              </a:rPr>
              <a:t>But refugees are a very small share of the Addis population (1.7%)</a:t>
            </a:r>
          </a:p>
          <a:p>
            <a:endParaRPr lang="en-CA" u="sng" dirty="0">
              <a:latin typeface="Times New Roman" panose="02020603050405020304" pitchFamily="18" charset="0"/>
              <a:cs typeface="Times New Roman" panose="02020603050405020304" pitchFamily="18" charset="0"/>
            </a:endParaRPr>
          </a:p>
          <a:p>
            <a:endParaRPr lang="en-CA" u="sng"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A0AB436-E207-E1F8-4D58-EDB8CC1F12D9}"/>
              </a:ext>
            </a:extLst>
          </p:cNvPr>
          <p:cNvPicPr>
            <a:picLocks noChangeAspect="1"/>
          </p:cNvPicPr>
          <p:nvPr/>
        </p:nvPicPr>
        <p:blipFill>
          <a:blip r:embed="rId3"/>
          <a:stretch>
            <a:fillRect/>
          </a:stretch>
        </p:blipFill>
        <p:spPr>
          <a:xfrm>
            <a:off x="1914767" y="3142971"/>
            <a:ext cx="4786981" cy="2000529"/>
          </a:xfrm>
          <a:prstGeom prst="rect">
            <a:avLst/>
          </a:prstGeom>
        </p:spPr>
      </p:pic>
    </p:spTree>
    <p:extLst>
      <p:ext uri="{BB962C8B-B14F-4D97-AF65-F5344CB8AC3E}">
        <p14:creationId xmlns:p14="http://schemas.microsoft.com/office/powerpoint/2010/main" val="34161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FBD347-6FB3-0D24-9F81-B846E2C091AB}"/>
              </a:ext>
            </a:extLst>
          </p:cNvPr>
          <p:cNvSpPr txBox="1"/>
          <p:nvPr/>
        </p:nvSpPr>
        <p:spPr>
          <a:xfrm>
            <a:off x="3715352" y="1929781"/>
            <a:ext cx="2207217" cy="707886"/>
          </a:xfrm>
          <a:prstGeom prst="rect">
            <a:avLst/>
          </a:prstGeom>
          <a:noFill/>
        </p:spPr>
        <p:txBody>
          <a:bodyPr wrap="square" rtlCol="0">
            <a:spAutoFit/>
          </a:bodyPr>
          <a:lstStyle/>
          <a:p>
            <a:r>
              <a:rPr lang="en-CA" sz="4000">
                <a:latin typeface="Times New Roman" panose="02020603050405020304" pitchFamily="18" charset="0"/>
                <a:cs typeface="Times New Roman" panose="02020603050405020304" pitchFamily="18" charset="0"/>
              </a:rPr>
              <a:t>DATA</a:t>
            </a:r>
          </a:p>
        </p:txBody>
      </p:sp>
    </p:spTree>
    <p:extLst>
      <p:ext uri="{BB962C8B-B14F-4D97-AF65-F5344CB8AC3E}">
        <p14:creationId xmlns:p14="http://schemas.microsoft.com/office/powerpoint/2010/main" val="1680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C44CA-27C3-252F-4717-CB2D20AC3789}"/>
              </a:ext>
            </a:extLst>
          </p:cNvPr>
          <p:cNvSpPr>
            <a:spLocks noGrp="1"/>
          </p:cNvSpPr>
          <p:nvPr>
            <p:ph type="title"/>
          </p:nvPr>
        </p:nvSpPr>
        <p:spPr>
          <a:xfrm>
            <a:off x="141732" y="13692"/>
            <a:ext cx="7886700" cy="994172"/>
          </a:xfrm>
        </p:spPr>
        <p:txBody>
          <a:bodyPr/>
          <a:lstStyle/>
          <a:p>
            <a:r>
              <a:rPr lang="en-CA" b="1">
                <a:latin typeface="Times New Roman" panose="02020603050405020304" pitchFamily="18" charset="0"/>
                <a:cs typeface="Times New Roman" panose="02020603050405020304" pitchFamily="18" charset="0"/>
              </a:rPr>
              <a:t>Data collection</a:t>
            </a:r>
          </a:p>
        </p:txBody>
      </p:sp>
      <p:sp>
        <p:nvSpPr>
          <p:cNvPr id="3" name="Content Placeholder 2">
            <a:extLst>
              <a:ext uri="{FF2B5EF4-FFF2-40B4-BE49-F238E27FC236}">
                <a16:creationId xmlns:a16="http://schemas.microsoft.com/office/drawing/2014/main" id="{1C7DF156-7246-BA29-7EAA-E37917C384ED}"/>
              </a:ext>
            </a:extLst>
          </p:cNvPr>
          <p:cNvSpPr>
            <a:spLocks noGrp="1"/>
          </p:cNvSpPr>
          <p:nvPr>
            <p:ph idx="1"/>
          </p:nvPr>
        </p:nvSpPr>
        <p:spPr>
          <a:xfrm>
            <a:off x="233172" y="898398"/>
            <a:ext cx="8353044" cy="3881628"/>
          </a:xfrm>
        </p:spPr>
        <p:txBody>
          <a:bodyPr>
            <a:normAutofit lnSpcReduction="10000"/>
          </a:bodyPr>
          <a:lstStyle/>
          <a:p>
            <a:r>
              <a:rPr lang="en-CA">
                <a:latin typeface="Times New Roman" panose="02020603050405020304" pitchFamily="18" charset="0"/>
                <a:cs typeface="Times New Roman" panose="02020603050405020304" pitchFamily="18" charset="0"/>
              </a:rPr>
              <a:t>January 2022 – July 2022</a:t>
            </a:r>
          </a:p>
          <a:p>
            <a:endParaRPr lang="en-CA">
              <a:latin typeface="Times New Roman" panose="02020603050405020304" pitchFamily="18" charset="0"/>
              <a:cs typeface="Times New Roman" panose="02020603050405020304" pitchFamily="18" charset="0"/>
            </a:endParaRPr>
          </a:p>
          <a:p>
            <a:r>
              <a:rPr lang="en-CA">
                <a:latin typeface="Times New Roman" panose="02020603050405020304" pitchFamily="18" charset="0"/>
                <a:cs typeface="Times New Roman" panose="02020603050405020304" pitchFamily="18" charset="0"/>
              </a:rPr>
              <a:t>Two-stage sampling</a:t>
            </a:r>
          </a:p>
          <a:p>
            <a:pPr lvl="1"/>
            <a:r>
              <a:rPr lang="en-CA" sz="2100">
                <a:latin typeface="Times New Roman" panose="02020603050405020304" pitchFamily="18" charset="0"/>
                <a:cs typeface="Times New Roman" panose="02020603050405020304" pitchFamily="18" charset="0"/>
              </a:rPr>
              <a:t>Use pre-existing sampling frames (enumeration areas)</a:t>
            </a:r>
          </a:p>
          <a:p>
            <a:pPr lvl="1"/>
            <a:r>
              <a:rPr lang="en-CA" sz="2100">
                <a:latin typeface="Times New Roman" panose="02020603050405020304" pitchFamily="18" charset="0"/>
                <a:cs typeface="Times New Roman" panose="02020603050405020304" pitchFamily="18" charset="0"/>
              </a:rPr>
              <a:t>Randomly sample EA’s with refugees and hosts</a:t>
            </a:r>
          </a:p>
          <a:p>
            <a:pPr lvl="1"/>
            <a:r>
              <a:rPr lang="en-CA" sz="2100">
                <a:latin typeface="Times New Roman" panose="02020603050405020304" pitchFamily="18" charset="0"/>
                <a:cs typeface="Times New Roman" panose="02020603050405020304" pitchFamily="18" charset="0"/>
              </a:rPr>
              <a:t>Additional round of random household sampling to capture more refugees</a:t>
            </a:r>
          </a:p>
          <a:p>
            <a:pPr marL="342900" lvl="1" indent="0">
              <a:buNone/>
            </a:pPr>
            <a:endParaRPr lang="en-CA" sz="2100">
              <a:latin typeface="Times New Roman" panose="02020603050405020304" pitchFamily="18" charset="0"/>
              <a:cs typeface="Times New Roman" panose="02020603050405020304" pitchFamily="18" charset="0"/>
            </a:endParaRPr>
          </a:p>
          <a:p>
            <a:r>
              <a:rPr lang="en-CA">
                <a:latin typeface="Times New Roman" panose="02020603050405020304" pitchFamily="18" charset="0"/>
                <a:cs typeface="Times New Roman" panose="02020603050405020304" pitchFamily="18" charset="0"/>
              </a:rPr>
              <a:t>Random selection of one adult household member for survey</a:t>
            </a:r>
          </a:p>
          <a:p>
            <a:endParaRPr lang="en-CA">
              <a:latin typeface="Times New Roman" panose="02020603050405020304" pitchFamily="18" charset="0"/>
              <a:cs typeface="Times New Roman" panose="02020603050405020304" pitchFamily="18" charset="0"/>
            </a:endParaRPr>
          </a:p>
          <a:p>
            <a:r>
              <a:rPr lang="en-CA">
                <a:latin typeface="Times New Roman" panose="02020603050405020304" pitchFamily="18" charset="0"/>
                <a:cs typeface="Times New Roman" panose="02020603050405020304" pitchFamily="18" charset="0"/>
              </a:rPr>
              <a:t>Survey focuses on labor market characteristics and out-group attitudes</a:t>
            </a:r>
          </a:p>
          <a:p>
            <a:pPr marL="342900" lvl="1" indent="0">
              <a:buNone/>
            </a:pPr>
            <a:endParaRPr lang="en-CA"/>
          </a:p>
          <a:p>
            <a:endParaRPr lang="en-CA"/>
          </a:p>
        </p:txBody>
      </p:sp>
    </p:spTree>
    <p:extLst>
      <p:ext uri="{BB962C8B-B14F-4D97-AF65-F5344CB8AC3E}">
        <p14:creationId xmlns:p14="http://schemas.microsoft.com/office/powerpoint/2010/main" val="251810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17E2D0E-341A-B7F0-9F03-7BE2395618D0}"/>
              </a:ext>
            </a:extLst>
          </p:cNvPr>
          <p:cNvPicPr>
            <a:picLocks noGrp="1" noChangeAspect="1"/>
          </p:cNvPicPr>
          <p:nvPr>
            <p:ph idx="1"/>
          </p:nvPr>
        </p:nvPicPr>
        <p:blipFill>
          <a:blip r:embed="rId2"/>
          <a:stretch>
            <a:fillRect/>
          </a:stretch>
        </p:blipFill>
        <p:spPr>
          <a:xfrm>
            <a:off x="1355340" y="99667"/>
            <a:ext cx="6530299" cy="2472083"/>
          </a:xfrm>
        </p:spPr>
      </p:pic>
      <p:pic>
        <p:nvPicPr>
          <p:cNvPr id="7" name="Picture 6">
            <a:extLst>
              <a:ext uri="{FF2B5EF4-FFF2-40B4-BE49-F238E27FC236}">
                <a16:creationId xmlns:a16="http://schemas.microsoft.com/office/drawing/2014/main" id="{508ADA8B-83C7-6C29-1703-830807BEC880}"/>
              </a:ext>
            </a:extLst>
          </p:cNvPr>
          <p:cNvPicPr>
            <a:picLocks noChangeAspect="1"/>
          </p:cNvPicPr>
          <p:nvPr/>
        </p:nvPicPr>
        <p:blipFill>
          <a:blip r:embed="rId3"/>
          <a:stretch>
            <a:fillRect/>
          </a:stretch>
        </p:blipFill>
        <p:spPr>
          <a:xfrm>
            <a:off x="1353292" y="2724150"/>
            <a:ext cx="6437417" cy="2222016"/>
          </a:xfrm>
          <a:prstGeom prst="rect">
            <a:avLst/>
          </a:prstGeom>
        </p:spPr>
      </p:pic>
    </p:spTree>
    <p:extLst>
      <p:ext uri="{BB962C8B-B14F-4D97-AF65-F5344CB8AC3E}">
        <p14:creationId xmlns:p14="http://schemas.microsoft.com/office/powerpoint/2010/main" val="337493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BFFE870-C477-9267-9BBD-031D20B23C47}"/>
              </a:ext>
            </a:extLst>
          </p:cNvPr>
          <p:cNvPicPr>
            <a:picLocks noGrp="1" noChangeAspect="1"/>
          </p:cNvPicPr>
          <p:nvPr>
            <p:ph idx="1"/>
          </p:nvPr>
        </p:nvPicPr>
        <p:blipFill>
          <a:blip r:embed="rId2"/>
          <a:stretch>
            <a:fillRect/>
          </a:stretch>
        </p:blipFill>
        <p:spPr>
          <a:xfrm>
            <a:off x="288363" y="688664"/>
            <a:ext cx="8567274" cy="3592391"/>
          </a:xfrm>
        </p:spPr>
      </p:pic>
    </p:spTree>
    <p:extLst>
      <p:ext uri="{BB962C8B-B14F-4D97-AF65-F5344CB8AC3E}">
        <p14:creationId xmlns:p14="http://schemas.microsoft.com/office/powerpoint/2010/main" val="184844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CF97C-8A0C-F83E-54D3-1397B7BE67CF}"/>
              </a:ext>
            </a:extLst>
          </p:cNvPr>
          <p:cNvSpPr>
            <a:spLocks noGrp="1"/>
          </p:cNvSpPr>
          <p:nvPr>
            <p:ph type="title"/>
          </p:nvPr>
        </p:nvSpPr>
        <p:spPr/>
        <p:txBody>
          <a:bodyPr/>
          <a:lstStyle/>
          <a:p>
            <a:r>
              <a:rPr lang="en-CA" b="1">
                <a:latin typeface="Times New Roman" panose="02020603050405020304" pitchFamily="18" charset="0"/>
                <a:cs typeface="Times New Roman" panose="02020603050405020304" pitchFamily="18" charset="0"/>
              </a:rPr>
              <a:t>ATTITUDES Questions</a:t>
            </a:r>
          </a:p>
        </p:txBody>
      </p:sp>
      <p:sp>
        <p:nvSpPr>
          <p:cNvPr id="3" name="Content Placeholder 2">
            <a:extLst>
              <a:ext uri="{FF2B5EF4-FFF2-40B4-BE49-F238E27FC236}">
                <a16:creationId xmlns:a16="http://schemas.microsoft.com/office/drawing/2014/main" id="{4DA01459-2E70-B28F-7502-120F3C5B7990}"/>
              </a:ext>
            </a:extLst>
          </p:cNvPr>
          <p:cNvSpPr>
            <a:spLocks noGrp="1"/>
          </p:cNvSpPr>
          <p:nvPr>
            <p:ph idx="1"/>
          </p:nvPr>
        </p:nvSpPr>
        <p:spPr>
          <a:xfrm>
            <a:off x="226444" y="1434164"/>
            <a:ext cx="8288906" cy="3198559"/>
          </a:xfrm>
        </p:spPr>
        <p:txBody>
          <a:bodyPr/>
          <a:lstStyle/>
          <a:p>
            <a:pPr marL="342900" lvl="1" indent="0">
              <a:buNone/>
            </a:pPr>
            <a:r>
              <a:rPr lang="en-CA" b="1" dirty="0">
                <a:latin typeface="Times New Roman" panose="02020603050405020304" pitchFamily="18" charset="0"/>
                <a:cs typeface="Times New Roman" panose="02020603050405020304" pitchFamily="18" charset="0"/>
              </a:rPr>
              <a:t>5-point Likert scale self-reported responses</a:t>
            </a:r>
          </a:p>
          <a:p>
            <a:pPr marL="342900" lvl="1" indent="0">
              <a:buNone/>
            </a:pPr>
            <a:endParaRPr lang="en-CA" b="1" dirty="0">
              <a:latin typeface="Times New Roman" panose="02020603050405020304" pitchFamily="18" charset="0"/>
              <a:cs typeface="Times New Roman" panose="02020603050405020304" pitchFamily="18" charset="0"/>
            </a:endParaRPr>
          </a:p>
          <a:p>
            <a:pPr lvl="1"/>
            <a:r>
              <a:rPr lang="en-CA" dirty="0">
                <a:latin typeface="Times New Roman" panose="02020603050405020304" pitchFamily="18" charset="0"/>
                <a:cs typeface="Times New Roman" panose="02020603050405020304" pitchFamily="18" charset="0"/>
              </a:rPr>
              <a:t>I would feel comfortable when interacting with Aida/Robert</a:t>
            </a:r>
          </a:p>
          <a:p>
            <a:pPr lvl="1"/>
            <a:r>
              <a:rPr lang="en-CA" dirty="0">
                <a:latin typeface="Times New Roman" panose="02020603050405020304" pitchFamily="18" charset="0"/>
                <a:cs typeface="Times New Roman" panose="02020603050405020304" pitchFamily="18" charset="0"/>
              </a:rPr>
              <a:t>I would get along with Aida/Robert</a:t>
            </a:r>
          </a:p>
          <a:p>
            <a:pPr lvl="1"/>
            <a:r>
              <a:rPr lang="en-CA" dirty="0">
                <a:latin typeface="Times New Roman" panose="02020603050405020304" pitchFamily="18" charset="0"/>
                <a:cs typeface="Times New Roman" panose="02020603050405020304" pitchFamily="18" charset="0"/>
              </a:rPr>
              <a:t>I am comfortable if someone like Aida/Robert lives close to me</a:t>
            </a:r>
          </a:p>
          <a:p>
            <a:pPr lvl="1"/>
            <a:r>
              <a:rPr lang="en-CA" dirty="0">
                <a:latin typeface="Times New Roman" panose="02020603050405020304" pitchFamily="18" charset="0"/>
                <a:cs typeface="Times New Roman" panose="02020603050405020304" pitchFamily="18" charset="0"/>
              </a:rPr>
              <a:t>I am comfortable if someone like Aida/Robert marries a family member</a:t>
            </a:r>
          </a:p>
          <a:p>
            <a:pPr lvl="1"/>
            <a:r>
              <a:rPr lang="en-CA" dirty="0">
                <a:latin typeface="Times New Roman" panose="02020603050405020304" pitchFamily="18" charset="0"/>
                <a:cs typeface="Times New Roman" panose="02020603050405020304" pitchFamily="18" charset="0"/>
              </a:rPr>
              <a:t>Someone like Aida/Robert can work with me</a:t>
            </a:r>
          </a:p>
          <a:p>
            <a:pPr lvl="1"/>
            <a:r>
              <a:rPr lang="en-CA" dirty="0">
                <a:latin typeface="Times New Roman" panose="02020603050405020304" pitchFamily="18" charset="0"/>
                <a:cs typeface="Times New Roman" panose="02020603050405020304" pitchFamily="18" charset="0"/>
              </a:rPr>
              <a:t>Someone like Aida/Robert can become my supervisor</a:t>
            </a:r>
          </a:p>
          <a:p>
            <a:pPr lvl="1"/>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726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63E65-9CA0-7D7C-4223-A5ACAF71AC27}"/>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Anderson index</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31461CD-4E68-F0A6-4D7F-AEF219FC853D}"/>
                  </a:ext>
                </a:extLst>
              </p:cNvPr>
              <p:cNvSpPr>
                <a:spLocks noGrp="1"/>
              </p:cNvSpPr>
              <p:nvPr>
                <p:ph idx="1"/>
              </p:nvPr>
            </p:nvSpPr>
            <p:spPr>
              <a:xfrm>
                <a:off x="388189" y="1147313"/>
                <a:ext cx="7963649" cy="3310387"/>
              </a:xfrm>
            </p:spPr>
            <p:txBody>
              <a:bodyPr/>
              <a:lstStyle/>
              <a:p>
                <a:pPr marL="685800" lvl="1" indent="-342900"/>
                <a:r>
                  <a:rPr lang="en-CA" sz="2600">
                    <a:latin typeface="Times New Roman" panose="02020603050405020304" pitchFamily="18" charset="0"/>
                    <a:cs typeface="Times New Roman" panose="02020603050405020304" pitchFamily="18" charset="0"/>
                  </a:rPr>
                  <a:t>Anderson (2008) approach to constructing index</a:t>
                </a:r>
              </a:p>
              <a:p>
                <a:pPr marL="685800" lvl="1" indent="-342900"/>
                <a:r>
                  <a:rPr lang="en-CA" sz="2600">
                    <a:latin typeface="Times New Roman" panose="02020603050405020304" pitchFamily="18" charset="0"/>
                    <a:cs typeface="Times New Roman" panose="02020603050405020304" pitchFamily="18" charset="0"/>
                  </a:rPr>
                  <a:t>Generalized least squares weighting based on relative importance of each indicator</a:t>
                </a:r>
              </a:p>
              <a:p>
                <a:pPr marL="685800" lvl="1" indent="-342900"/>
                <a:r>
                  <a:rPr lang="en-CA" sz="2600">
                    <a:latin typeface="Times New Roman" panose="02020603050405020304" pitchFamily="18" charset="0"/>
                    <a:cs typeface="Times New Roman" panose="02020603050405020304" pitchFamily="18" charset="0"/>
                  </a:rPr>
                  <a:t>Interpreted as SD change</a:t>
                </a:r>
              </a:p>
              <a:p>
                <a:pPr marL="685800" lvl="1" indent="-342900"/>
                <a:r>
                  <a:rPr lang="en-CA" sz="2600" b="1">
                    <a:latin typeface="Times New Roman" panose="02020603050405020304" pitchFamily="18" charset="0"/>
                    <a:cs typeface="Times New Roman" panose="02020603050405020304" pitchFamily="18" charset="0"/>
                  </a:rPr>
                  <a:t>Higher values represent more negative attitudes</a:t>
                </a:r>
              </a:p>
              <a:p>
                <a:pPr marL="685800" lvl="1" indent="-342900"/>
                <a:r>
                  <a:rPr lang="en-CA" sz="2600">
                    <a:latin typeface="Times New Roman" panose="02020603050405020304" pitchFamily="18" charset="0"/>
                    <a:cs typeface="Times New Roman" panose="02020603050405020304" pitchFamily="18" charset="0"/>
                  </a:rPr>
                  <a:t>General interpretations from Anderson</a:t>
                </a:r>
              </a:p>
              <a:p>
                <a:pPr marL="862012" lvl="2" indent="-342900"/>
                <a:r>
                  <a:rPr lang="en-CA" sz="2600">
                    <a:latin typeface="Times New Roman" panose="02020603050405020304" pitchFamily="18" charset="0"/>
                    <a:cs typeface="Times New Roman" panose="02020603050405020304" pitchFamily="18" charset="0"/>
                  </a:rPr>
                  <a:t>0.2 SD </a:t>
                </a:r>
                <a14:m>
                  <m:oMath xmlns:m="http://schemas.openxmlformats.org/officeDocument/2006/math">
                    <m:r>
                      <a:rPr lang="en-CA" sz="26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CA" sz="2600">
                    <a:latin typeface="Times New Roman" panose="02020603050405020304" pitchFamily="18" charset="0"/>
                    <a:cs typeface="Times New Roman" panose="02020603050405020304" pitchFamily="18" charset="0"/>
                  </a:rPr>
                  <a:t> change is “small” effect</a:t>
                </a:r>
              </a:p>
              <a:p>
                <a:pPr marL="862012" lvl="2" indent="-342900"/>
                <a:r>
                  <a:rPr lang="en-CA" sz="2600">
                    <a:latin typeface="Times New Roman" panose="02020603050405020304" pitchFamily="18" charset="0"/>
                    <a:cs typeface="Times New Roman" panose="02020603050405020304" pitchFamily="18" charset="0"/>
                  </a:rPr>
                  <a:t>0.5 SD </a:t>
                </a:r>
                <a14:m>
                  <m:oMath xmlns:m="http://schemas.openxmlformats.org/officeDocument/2006/math">
                    <m:r>
                      <a:rPr lang="en-CA" sz="2600" i="1">
                        <a:latin typeface="Cambria Math" panose="02040503050406030204" pitchFamily="18" charset="0"/>
                        <a:ea typeface="Cambria Math" panose="02040503050406030204" pitchFamily="18" charset="0"/>
                        <a:cs typeface="Times New Roman" panose="02020603050405020304" pitchFamily="18" charset="0"/>
                      </a:rPr>
                      <m:t>∆</m:t>
                    </m:r>
                  </m:oMath>
                </a14:m>
                <a:r>
                  <a:rPr lang="en-CA" sz="2600">
                    <a:latin typeface="Times New Roman" panose="02020603050405020304" pitchFamily="18" charset="0"/>
                    <a:cs typeface="Times New Roman" panose="02020603050405020304" pitchFamily="18" charset="0"/>
                  </a:rPr>
                  <a:t> is “medium” effect</a:t>
                </a:r>
              </a:p>
              <a:p>
                <a:pPr marL="862012" lvl="2" indent="-342900"/>
                <a:r>
                  <a:rPr lang="en-CA" sz="2600">
                    <a:latin typeface="Times New Roman" panose="02020603050405020304" pitchFamily="18" charset="0"/>
                    <a:cs typeface="Times New Roman" panose="02020603050405020304" pitchFamily="18" charset="0"/>
                  </a:rPr>
                  <a:t>0.9 SD </a:t>
                </a:r>
                <a14:m>
                  <m:oMath xmlns:m="http://schemas.openxmlformats.org/officeDocument/2006/math">
                    <m:r>
                      <a:rPr lang="en-CA" sz="2600" i="1">
                        <a:latin typeface="Cambria Math" panose="02040503050406030204" pitchFamily="18" charset="0"/>
                        <a:ea typeface="Cambria Math" panose="02040503050406030204" pitchFamily="18" charset="0"/>
                        <a:cs typeface="Times New Roman" panose="02020603050405020304" pitchFamily="18" charset="0"/>
                      </a:rPr>
                      <m:t>∆</m:t>
                    </m:r>
                  </m:oMath>
                </a14:m>
                <a:r>
                  <a:rPr lang="en-CA" sz="2600">
                    <a:latin typeface="Times New Roman" panose="02020603050405020304" pitchFamily="18" charset="0"/>
                    <a:cs typeface="Times New Roman" panose="02020603050405020304" pitchFamily="18" charset="0"/>
                  </a:rPr>
                  <a:t> is “large” effect</a:t>
                </a:r>
              </a:p>
              <a:p>
                <a:endParaRPr lang="en-US"/>
              </a:p>
            </p:txBody>
          </p:sp>
        </mc:Choice>
        <mc:Fallback xmlns="">
          <p:sp>
            <p:nvSpPr>
              <p:cNvPr id="3" name="Content Placeholder 2">
                <a:extLst>
                  <a:ext uri="{FF2B5EF4-FFF2-40B4-BE49-F238E27FC236}">
                    <a16:creationId xmlns:a16="http://schemas.microsoft.com/office/drawing/2014/main" id="{531461CD-4E68-F0A6-4D7F-AEF219FC853D}"/>
                  </a:ext>
                </a:extLst>
              </p:cNvPr>
              <p:cNvSpPr>
                <a:spLocks noGrp="1" noRot="1" noChangeAspect="1" noMove="1" noResize="1" noEditPoints="1" noAdjustHandles="1" noChangeArrowheads="1" noChangeShapeType="1" noTextEdit="1"/>
              </p:cNvSpPr>
              <p:nvPr>
                <p:ph idx="1"/>
              </p:nvPr>
            </p:nvSpPr>
            <p:spPr>
              <a:xfrm>
                <a:off x="388189" y="1147313"/>
                <a:ext cx="7963649" cy="3310387"/>
              </a:xfrm>
              <a:blipFill>
                <a:blip r:embed="rId2"/>
                <a:stretch>
                  <a:fillRect t="-4236" r="-1072" b="-11234"/>
                </a:stretch>
              </a:blipFill>
            </p:spPr>
            <p:txBody>
              <a:bodyPr/>
              <a:lstStyle/>
              <a:p>
                <a:r>
                  <a:rPr lang="en-US">
                    <a:noFill/>
                  </a:rPr>
                  <a:t> </a:t>
                </a:r>
              </a:p>
            </p:txBody>
          </p:sp>
        </mc:Fallback>
      </mc:AlternateContent>
    </p:spTree>
    <p:extLst>
      <p:ext uri="{BB962C8B-B14F-4D97-AF65-F5344CB8AC3E}">
        <p14:creationId xmlns:p14="http://schemas.microsoft.com/office/powerpoint/2010/main" val="415596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FBD347-6FB3-0D24-9F81-B846E2C091AB}"/>
              </a:ext>
            </a:extLst>
          </p:cNvPr>
          <p:cNvSpPr txBox="1"/>
          <p:nvPr/>
        </p:nvSpPr>
        <p:spPr>
          <a:xfrm>
            <a:off x="2237873" y="1910030"/>
            <a:ext cx="4668253" cy="707886"/>
          </a:xfrm>
          <a:prstGeom prst="rect">
            <a:avLst/>
          </a:prstGeom>
          <a:noFill/>
        </p:spPr>
        <p:txBody>
          <a:bodyPr wrap="square" rtlCol="0">
            <a:spAutoFit/>
          </a:bodyPr>
          <a:lstStyle/>
          <a:p>
            <a:pPr algn="ctr"/>
            <a:r>
              <a:rPr lang="en-CA" sz="4000">
                <a:latin typeface="Times New Roman" panose="02020603050405020304" pitchFamily="18" charset="0"/>
                <a:cs typeface="Times New Roman" panose="02020603050405020304" pitchFamily="18" charset="0"/>
              </a:rPr>
              <a:t>METHOD</a:t>
            </a:r>
          </a:p>
        </p:txBody>
      </p:sp>
    </p:spTree>
    <p:extLst>
      <p:ext uri="{BB962C8B-B14F-4D97-AF65-F5344CB8AC3E}">
        <p14:creationId xmlns:p14="http://schemas.microsoft.com/office/powerpoint/2010/main" val="1899076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61F9-1A47-6772-B1D3-BD3617D221EF}"/>
              </a:ext>
            </a:extLst>
          </p:cNvPr>
          <p:cNvSpPr>
            <a:spLocks noGrp="1"/>
          </p:cNvSpPr>
          <p:nvPr>
            <p:ph type="title"/>
          </p:nvPr>
        </p:nvSpPr>
        <p:spPr>
          <a:xfrm>
            <a:off x="408677" y="92689"/>
            <a:ext cx="7886700" cy="994172"/>
          </a:xfrm>
        </p:spPr>
        <p:txBody>
          <a:bodyPr/>
          <a:lstStyle/>
          <a:p>
            <a:r>
              <a:rPr lang="en-CA" b="1">
                <a:latin typeface="Times New Roman" panose="02020603050405020304" pitchFamily="18" charset="0"/>
                <a:cs typeface="Times New Roman" panose="02020603050405020304" pitchFamily="18" charset="0"/>
              </a:rPr>
              <a:t>Estimation strategy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C413FD-C4EA-2DE2-CCB2-5E1F914BDC10}"/>
                  </a:ext>
                </a:extLst>
              </p:cNvPr>
              <p:cNvSpPr>
                <a:spLocks noGrp="1"/>
              </p:cNvSpPr>
              <p:nvPr>
                <p:ph idx="1"/>
              </p:nvPr>
            </p:nvSpPr>
            <p:spPr>
              <a:xfrm>
                <a:off x="628650" y="1145156"/>
                <a:ext cx="7886700" cy="3636035"/>
              </a:xfrm>
            </p:spPr>
            <p:txBody>
              <a:bodyPr>
                <a:norm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CA" sz="2250" i="1" smtClean="0">
                              <a:latin typeface="Cambria Math" panose="02040503050406030204" pitchFamily="18" charset="0"/>
                            </a:rPr>
                          </m:ctrlPr>
                        </m:sSubPr>
                        <m:e>
                          <m:r>
                            <a:rPr lang="en-CA" sz="2250" i="1">
                              <a:latin typeface="Cambria Math" panose="02040503050406030204" pitchFamily="18" charset="0"/>
                            </a:rPr>
                            <m:t>𝑦</m:t>
                          </m:r>
                        </m:e>
                        <m:sub>
                          <m:r>
                            <a:rPr lang="en-CA" sz="2250" i="1">
                              <a:latin typeface="Cambria Math" panose="02040503050406030204" pitchFamily="18" charset="0"/>
                            </a:rPr>
                            <m:t>𝑖</m:t>
                          </m:r>
                        </m:sub>
                      </m:sSub>
                      <m:r>
                        <a:rPr lang="en-CA" sz="2250" i="1">
                          <a:latin typeface="Cambria Math" panose="02040503050406030204" pitchFamily="18" charset="0"/>
                        </a:rPr>
                        <m:t>=</m:t>
                      </m:r>
                      <m:sSub>
                        <m:sSubPr>
                          <m:ctrlPr>
                            <a:rPr lang="en-CA" sz="2250" i="1">
                              <a:latin typeface="Cambria Math" panose="02040503050406030204" pitchFamily="18" charset="0"/>
                            </a:rPr>
                          </m:ctrlPr>
                        </m:sSubPr>
                        <m:e>
                          <m:r>
                            <a:rPr lang="en-CA" sz="2250" i="1">
                              <a:latin typeface="Cambria Math" panose="02040503050406030204" pitchFamily="18" charset="0"/>
                            </a:rPr>
                            <m:t>𝛼</m:t>
                          </m:r>
                        </m:e>
                        <m:sub>
                          <m:r>
                            <a:rPr lang="en-CA" sz="2250" i="1">
                              <a:latin typeface="Cambria Math" panose="02040503050406030204" pitchFamily="18" charset="0"/>
                            </a:rPr>
                            <m:t>0</m:t>
                          </m:r>
                        </m:sub>
                      </m:sSub>
                      <m:r>
                        <a:rPr lang="en-CA" sz="2250" i="1">
                          <a:latin typeface="Cambria Math" panose="02040503050406030204" pitchFamily="18" charset="0"/>
                        </a:rPr>
                        <m:t>+</m:t>
                      </m:r>
                      <m:sSub>
                        <m:sSubPr>
                          <m:ctrlPr>
                            <a:rPr lang="en-CA" sz="2250" i="1">
                              <a:latin typeface="Cambria Math" panose="02040503050406030204" pitchFamily="18" charset="0"/>
                            </a:rPr>
                          </m:ctrlPr>
                        </m:sSubPr>
                        <m:e>
                          <m:r>
                            <a:rPr lang="en-CA" sz="2250" i="1">
                              <a:latin typeface="Cambria Math" panose="02040503050406030204" pitchFamily="18" charset="0"/>
                            </a:rPr>
                            <m:t>𝛼</m:t>
                          </m:r>
                        </m:e>
                        <m:sub>
                          <m:r>
                            <a:rPr lang="en-CA" sz="2250" i="1">
                              <a:latin typeface="Cambria Math" panose="02040503050406030204" pitchFamily="18" charset="0"/>
                            </a:rPr>
                            <m:t>1</m:t>
                          </m:r>
                        </m:sub>
                      </m:sSub>
                      <m:r>
                        <a:rPr lang="en-CA" sz="2250" i="1">
                          <a:latin typeface="Cambria Math" panose="02040503050406030204" pitchFamily="18" charset="0"/>
                        </a:rPr>
                        <m:t>𝑂𝑢𝑡𝐺𝑟𝑜𝑢</m:t>
                      </m:r>
                      <m:sSub>
                        <m:sSubPr>
                          <m:ctrlPr>
                            <a:rPr lang="en-CA" sz="2250" i="1">
                              <a:latin typeface="Cambria Math" panose="02040503050406030204" pitchFamily="18" charset="0"/>
                            </a:rPr>
                          </m:ctrlPr>
                        </m:sSubPr>
                        <m:e>
                          <m:r>
                            <a:rPr lang="en-CA" sz="2250" i="1">
                              <a:latin typeface="Cambria Math" panose="02040503050406030204" pitchFamily="18" charset="0"/>
                            </a:rPr>
                            <m:t>𝑝</m:t>
                          </m:r>
                        </m:e>
                        <m:sub>
                          <m:r>
                            <a:rPr lang="en-CA" sz="2250" i="1">
                              <a:latin typeface="Cambria Math" panose="02040503050406030204" pitchFamily="18" charset="0"/>
                            </a:rPr>
                            <m:t>𝑖</m:t>
                          </m:r>
                        </m:sub>
                      </m:sSub>
                      <m:r>
                        <a:rPr lang="en-CA" sz="2250" i="1">
                          <a:latin typeface="Cambria Math" panose="02040503050406030204" pitchFamily="18" charset="0"/>
                        </a:rPr>
                        <m:t>+</m:t>
                      </m:r>
                      <m:sSub>
                        <m:sSubPr>
                          <m:ctrlPr>
                            <a:rPr lang="en-CA" sz="2250" i="1">
                              <a:latin typeface="Cambria Math" panose="02040503050406030204" pitchFamily="18" charset="0"/>
                            </a:rPr>
                          </m:ctrlPr>
                        </m:sSubPr>
                        <m:e>
                          <m:r>
                            <a:rPr lang="en-CA" sz="2250" i="1">
                              <a:latin typeface="Cambria Math" panose="02040503050406030204" pitchFamily="18" charset="0"/>
                            </a:rPr>
                            <m:t>𝛼</m:t>
                          </m:r>
                        </m:e>
                        <m:sub>
                          <m:r>
                            <a:rPr lang="en-CA" sz="2250" i="1">
                              <a:latin typeface="Cambria Math" panose="02040503050406030204" pitchFamily="18" charset="0"/>
                            </a:rPr>
                            <m:t>2</m:t>
                          </m:r>
                        </m:sub>
                      </m:sSub>
                      <m:r>
                        <a:rPr lang="en-CA" sz="2250" i="1">
                          <a:latin typeface="Cambria Math" panose="02040503050406030204" pitchFamily="18" charset="0"/>
                        </a:rPr>
                        <m:t>𝑆𝑎𝑚𝑒𝑂𝑐</m:t>
                      </m:r>
                      <m:sSub>
                        <m:sSubPr>
                          <m:ctrlPr>
                            <a:rPr lang="en-CA" sz="2250" i="1">
                              <a:latin typeface="Cambria Math" panose="02040503050406030204" pitchFamily="18" charset="0"/>
                            </a:rPr>
                          </m:ctrlPr>
                        </m:sSubPr>
                        <m:e>
                          <m:r>
                            <a:rPr lang="en-CA" sz="2250" i="1">
                              <a:latin typeface="Cambria Math" panose="02040503050406030204" pitchFamily="18" charset="0"/>
                            </a:rPr>
                            <m:t>𝑐</m:t>
                          </m:r>
                        </m:e>
                        <m:sub>
                          <m:r>
                            <a:rPr lang="en-CA" sz="2250" i="1">
                              <a:latin typeface="Cambria Math" panose="02040503050406030204" pitchFamily="18" charset="0"/>
                            </a:rPr>
                            <m:t>𝑖</m:t>
                          </m:r>
                        </m:sub>
                      </m:sSub>
                      <m:r>
                        <a:rPr lang="en-CA" sz="2250" i="1">
                          <a:latin typeface="Cambria Math" panose="02040503050406030204" pitchFamily="18" charset="0"/>
                        </a:rPr>
                        <m:t>+</m:t>
                      </m:r>
                    </m:oMath>
                  </m:oMathPara>
                </a14:m>
                <a:endParaRPr lang="en-CA" sz="2250" i="1">
                  <a:latin typeface="Times New Roman" panose="02020603050405020304" pitchFamily="18" charset="0"/>
                  <a:cs typeface="Times New Roman" panose="02020603050405020304" pitchFamily="18" charset="0"/>
                </a:endParaRPr>
              </a:p>
              <a:p>
                <a:pPr>
                  <a:lnSpc>
                    <a:spcPct val="150000"/>
                  </a:lnSpc>
                </a:pPr>
                <a:r>
                  <a:rPr lang="en-CA" sz="2250">
                    <a:latin typeface="Times New Roman" panose="02020603050405020304" pitchFamily="18" charset="0"/>
                    <a:cs typeface="Times New Roman" panose="02020603050405020304" pitchFamily="18" charset="0"/>
                  </a:rPr>
                  <a:t>	</a:t>
                </a:r>
                <a14:m>
                  <m:oMath xmlns:m="http://schemas.openxmlformats.org/officeDocument/2006/math">
                    <m:sSub>
                      <m:sSubPr>
                        <m:ctrlPr>
                          <a:rPr lang="en-CA" sz="2250" i="1">
                            <a:latin typeface="Cambria Math" panose="02040503050406030204" pitchFamily="18" charset="0"/>
                          </a:rPr>
                        </m:ctrlPr>
                      </m:sSubPr>
                      <m:e>
                        <m:r>
                          <a:rPr lang="en-CA" sz="2250" i="1">
                            <a:latin typeface="Cambria Math" panose="02040503050406030204" pitchFamily="18" charset="0"/>
                          </a:rPr>
                          <m:t>𝛼</m:t>
                        </m:r>
                      </m:e>
                      <m:sub>
                        <m:r>
                          <a:rPr lang="en-CA" sz="2250" i="1">
                            <a:latin typeface="Cambria Math" panose="02040503050406030204" pitchFamily="18" charset="0"/>
                          </a:rPr>
                          <m:t>3</m:t>
                        </m:r>
                      </m:sub>
                    </m:sSub>
                    <m:d>
                      <m:dPr>
                        <m:ctrlPr>
                          <a:rPr lang="en-CA" sz="2250" i="1">
                            <a:latin typeface="Cambria Math" panose="02040503050406030204" pitchFamily="18" charset="0"/>
                          </a:rPr>
                        </m:ctrlPr>
                      </m:dPr>
                      <m:e>
                        <m:r>
                          <a:rPr lang="en-CA" sz="2250" i="1">
                            <a:latin typeface="Cambria Math" panose="02040503050406030204" pitchFamily="18" charset="0"/>
                          </a:rPr>
                          <m:t>𝑂𝑢𝑡𝐺𝑟𝑜𝑢</m:t>
                        </m:r>
                        <m:sSub>
                          <m:sSubPr>
                            <m:ctrlPr>
                              <a:rPr lang="en-CA" sz="2250" i="1">
                                <a:latin typeface="Cambria Math" panose="02040503050406030204" pitchFamily="18" charset="0"/>
                              </a:rPr>
                            </m:ctrlPr>
                          </m:sSubPr>
                          <m:e>
                            <m:r>
                              <a:rPr lang="en-CA" sz="2250" i="1">
                                <a:latin typeface="Cambria Math" panose="02040503050406030204" pitchFamily="18" charset="0"/>
                              </a:rPr>
                              <m:t>𝑝</m:t>
                            </m:r>
                          </m:e>
                          <m:sub>
                            <m:r>
                              <a:rPr lang="en-CA" sz="2250" i="1">
                                <a:latin typeface="Cambria Math" panose="02040503050406030204" pitchFamily="18" charset="0"/>
                              </a:rPr>
                              <m:t>𝑖</m:t>
                            </m:r>
                          </m:sub>
                        </m:sSub>
                        <m:r>
                          <a:rPr lang="en-CA" sz="2250" i="1">
                            <a:latin typeface="Cambria Math" panose="02040503050406030204" pitchFamily="18" charset="0"/>
                          </a:rPr>
                          <m:t>×</m:t>
                        </m:r>
                        <m:r>
                          <a:rPr lang="en-CA" sz="2250" i="1">
                            <a:latin typeface="Cambria Math" panose="02040503050406030204" pitchFamily="18" charset="0"/>
                          </a:rPr>
                          <m:t>𝑆𝑎𝑚𝑒𝑂𝑐</m:t>
                        </m:r>
                        <m:sSub>
                          <m:sSubPr>
                            <m:ctrlPr>
                              <a:rPr lang="en-CA" sz="2250" i="1">
                                <a:latin typeface="Cambria Math" panose="02040503050406030204" pitchFamily="18" charset="0"/>
                              </a:rPr>
                            </m:ctrlPr>
                          </m:sSubPr>
                          <m:e>
                            <m:r>
                              <a:rPr lang="en-CA" sz="2250" i="1">
                                <a:latin typeface="Cambria Math" panose="02040503050406030204" pitchFamily="18" charset="0"/>
                              </a:rPr>
                              <m:t>𝑐</m:t>
                            </m:r>
                          </m:e>
                          <m:sub>
                            <m:r>
                              <a:rPr lang="en-CA" sz="2250" i="1">
                                <a:latin typeface="Cambria Math" panose="02040503050406030204" pitchFamily="18" charset="0"/>
                              </a:rPr>
                              <m:t>𝑖</m:t>
                            </m:r>
                          </m:sub>
                        </m:sSub>
                      </m:e>
                    </m:d>
                    <m:r>
                      <a:rPr lang="en-CA" sz="2250" i="1">
                        <a:latin typeface="Cambria Math" panose="02040503050406030204" pitchFamily="18" charset="0"/>
                      </a:rPr>
                      <m:t>+</m:t>
                    </m:r>
                    <m:sSubSup>
                      <m:sSubSupPr>
                        <m:ctrlPr>
                          <a:rPr lang="en-CA" sz="2250" i="1">
                            <a:latin typeface="Cambria Math" panose="02040503050406030204" pitchFamily="18" charset="0"/>
                          </a:rPr>
                        </m:ctrlPr>
                      </m:sSubSupPr>
                      <m:e>
                        <m:r>
                          <a:rPr lang="en-CA" sz="2250" i="1">
                            <a:latin typeface="Cambria Math" panose="02040503050406030204" pitchFamily="18" charset="0"/>
                          </a:rPr>
                          <m:t>𝑋</m:t>
                        </m:r>
                      </m:e>
                      <m:sub>
                        <m:r>
                          <a:rPr lang="en-CA" sz="2250" i="1">
                            <a:latin typeface="Cambria Math" panose="02040503050406030204" pitchFamily="18" charset="0"/>
                          </a:rPr>
                          <m:t>𝑖</m:t>
                        </m:r>
                      </m:sub>
                      <m:sup>
                        <m:r>
                          <a:rPr lang="en-CA" sz="2250" i="1">
                            <a:latin typeface="Cambria Math" panose="02040503050406030204" pitchFamily="18" charset="0"/>
                          </a:rPr>
                          <m:t>′</m:t>
                        </m:r>
                      </m:sup>
                    </m:sSubSup>
                    <m:r>
                      <a:rPr lang="en-CA" sz="2250" i="1">
                        <a:latin typeface="Cambria Math" panose="02040503050406030204" pitchFamily="18" charset="0"/>
                      </a:rPr>
                      <m:t>𝛾</m:t>
                    </m:r>
                    <m:r>
                      <a:rPr lang="en-CA" sz="2250" i="1">
                        <a:latin typeface="Cambria Math" panose="02040503050406030204" pitchFamily="18" charset="0"/>
                      </a:rPr>
                      <m:t>+</m:t>
                    </m:r>
                    <m:sSub>
                      <m:sSubPr>
                        <m:ctrlPr>
                          <a:rPr lang="en-CA" sz="2250" i="1">
                            <a:latin typeface="Cambria Math" panose="02040503050406030204" pitchFamily="18" charset="0"/>
                          </a:rPr>
                        </m:ctrlPr>
                      </m:sSubPr>
                      <m:e>
                        <m:r>
                          <a:rPr lang="en-CA" sz="2250" i="1">
                            <a:latin typeface="Cambria Math" panose="02040503050406030204" pitchFamily="18" charset="0"/>
                          </a:rPr>
                          <m:t>𝑢</m:t>
                        </m:r>
                      </m:e>
                      <m:sub>
                        <m:r>
                          <a:rPr lang="en-CA" sz="2250" i="1">
                            <a:latin typeface="Cambria Math" panose="02040503050406030204" pitchFamily="18" charset="0"/>
                          </a:rPr>
                          <m:t>𝑖</m:t>
                        </m:r>
                      </m:sub>
                    </m:sSub>
                  </m:oMath>
                </a14:m>
                <a:endParaRPr lang="en-CA" sz="2250">
                  <a:latin typeface="Times New Roman" panose="02020603050405020304" pitchFamily="18" charset="0"/>
                  <a:cs typeface="Times New Roman" panose="02020603050405020304" pitchFamily="18" charset="0"/>
                </a:endParaRPr>
              </a:p>
              <a:p>
                <a:endParaRPr lang="en-CA" sz="2625">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𝑖</m:t>
                        </m:r>
                      </m:sub>
                    </m:sSub>
                  </m:oMath>
                </a14:m>
                <a:r>
                  <a:rPr lang="en-CA">
                    <a:latin typeface="Times New Roman" panose="02020603050405020304" pitchFamily="18" charset="0"/>
                    <a:cs typeface="Times New Roman" panose="02020603050405020304" pitchFamily="18" charset="0"/>
                  </a:rPr>
                  <a:t> is attitudes index</a:t>
                </a:r>
              </a:p>
              <a:p>
                <a:pPr marL="342900" indent="-342900">
                  <a:buFont typeface="Arial" panose="020B0604020202020204" pitchFamily="34" charset="0"/>
                  <a:buChar char="•"/>
                </a:pPr>
                <a14:m>
                  <m:oMath xmlns:m="http://schemas.openxmlformats.org/officeDocument/2006/math">
                    <m:r>
                      <a:rPr lang="en-CA" b="0" i="1" smtClean="0">
                        <a:latin typeface="Cambria Math" panose="02040503050406030204" pitchFamily="18" charset="0"/>
                      </a:rPr>
                      <m:t>𝑂𝑢𝑡𝐺𝑟𝑜𝑢</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𝑝</m:t>
                        </m:r>
                      </m:e>
                      <m:sub>
                        <m:r>
                          <a:rPr lang="en-CA" b="0" i="1" smtClean="0">
                            <a:latin typeface="Cambria Math" panose="02040503050406030204" pitchFamily="18" charset="0"/>
                          </a:rPr>
                          <m:t>𝑖</m:t>
                        </m:r>
                      </m:sub>
                    </m:sSub>
                    <m:r>
                      <a:rPr lang="en-CA" b="0" i="0" smtClean="0">
                        <a:latin typeface="Cambria Math" panose="02040503050406030204" pitchFamily="18" charset="0"/>
                      </a:rPr>
                      <m:t>=1</m:t>
                    </m:r>
                  </m:oMath>
                </a14:m>
                <a:r>
                  <a:rPr lang="en-CA">
                    <a:latin typeface="Times New Roman" panose="02020603050405020304" pitchFamily="18" charset="0"/>
                    <a:cs typeface="Times New Roman" panose="02020603050405020304" pitchFamily="18" charset="0"/>
                  </a:rPr>
                  <a:t> if vignette character in outgroup</a:t>
                </a:r>
              </a:p>
              <a:p>
                <a:pPr marL="342900" indent="-342900">
                  <a:buFont typeface="Arial" panose="020B0604020202020204" pitchFamily="34" charset="0"/>
                  <a:buChar char="•"/>
                </a:pPr>
                <a14:m>
                  <m:oMath xmlns:m="http://schemas.openxmlformats.org/officeDocument/2006/math">
                    <m:r>
                      <a:rPr lang="en-CA" b="0" i="1" smtClean="0">
                        <a:latin typeface="Cambria Math" panose="02040503050406030204" pitchFamily="18" charset="0"/>
                      </a:rPr>
                      <m:t>𝑆𝑎𝑚𝑒𝑂𝑐</m:t>
                    </m:r>
                    <m:sSub>
                      <m:sSubPr>
                        <m:ctrlPr>
                          <a:rPr lang="en-CA" b="0" i="1" smtClean="0">
                            <a:latin typeface="Cambria Math" panose="02040503050406030204" pitchFamily="18" charset="0"/>
                          </a:rPr>
                        </m:ctrlPr>
                      </m:sSubPr>
                      <m:e>
                        <m:r>
                          <a:rPr lang="en-CA" b="0" i="1" smtClean="0">
                            <a:latin typeface="Cambria Math" panose="02040503050406030204" pitchFamily="18" charset="0"/>
                          </a:rPr>
                          <m:t>𝑐</m:t>
                        </m:r>
                      </m:e>
                      <m:sub>
                        <m:r>
                          <a:rPr lang="en-CA" b="0" i="1" smtClean="0">
                            <a:latin typeface="Cambria Math" panose="02040503050406030204" pitchFamily="18" charset="0"/>
                          </a:rPr>
                          <m:t>𝑖</m:t>
                        </m:r>
                      </m:sub>
                    </m:sSub>
                    <m:r>
                      <a:rPr lang="en-CA" b="0" i="1" smtClean="0">
                        <a:latin typeface="Cambria Math" panose="02040503050406030204" pitchFamily="18" charset="0"/>
                      </a:rPr>
                      <m:t>=1</m:t>
                    </m:r>
                  </m:oMath>
                </a14:m>
                <a:r>
                  <a:rPr lang="en-CA">
                    <a:latin typeface="Times New Roman" panose="02020603050405020304" pitchFamily="18" charset="0"/>
                    <a:cs typeface="Times New Roman" panose="02020603050405020304" pitchFamily="18" charset="0"/>
                  </a:rPr>
                  <a:t> if vignette character has same occupation</a:t>
                </a:r>
              </a:p>
              <a:p>
                <a:pPr marL="342900" indent="-342900">
                  <a:buFont typeface="Arial" panose="020B0604020202020204" pitchFamily="34" charset="0"/>
                  <a:buChar char="•"/>
                </a:pPr>
                <a:r>
                  <a:rPr lang="en-CA">
                    <a:latin typeface="Times New Roman" panose="02020603050405020304" pitchFamily="18" charset="0"/>
                    <a:cs typeface="Times New Roman" panose="02020603050405020304" pitchFamily="18" charset="0"/>
                  </a:rPr>
                  <a:t>Control for demographic factors </a:t>
                </a:r>
                <a14:m>
                  <m:oMath xmlns:m="http://schemas.openxmlformats.org/officeDocument/2006/math">
                    <m:r>
                      <a:rPr lang="en-CA" sz="2100" i="1">
                        <a:latin typeface="Cambria Math" panose="02040503050406030204" pitchFamily="18" charset="0"/>
                      </a:rPr>
                      <m:t>𝛾</m:t>
                    </m:r>
                  </m:oMath>
                </a14:m>
                <a:endParaRPr lang="en-CA" sz="2100">
                  <a:latin typeface="Times New Roman" panose="02020603050405020304" pitchFamily="18" charset="0"/>
                </a:endParaRPr>
              </a:p>
              <a:p>
                <a:pPr marL="342900" indent="-342900">
                  <a:buFont typeface="Arial" panose="020B0604020202020204" pitchFamily="34" charset="0"/>
                  <a:buChar char="•"/>
                </a:pPr>
                <a:r>
                  <a:rPr lang="en-CA">
                    <a:latin typeface="Times New Roman" panose="02020603050405020304" pitchFamily="18" charset="0"/>
                    <a:cs typeface="Times New Roman" panose="02020603050405020304" pitchFamily="18" charset="0"/>
                  </a:rPr>
                  <a:t>Cluster SE at EA level</a:t>
                </a:r>
                <a:endParaRPr lang="en-CA" sz="2625">
                  <a:latin typeface="Times New Roman" panose="02020603050405020304" pitchFamily="18" charset="0"/>
                  <a:cs typeface="Times New Roman" panose="02020603050405020304" pitchFamily="18" charset="0"/>
                </a:endParaRPr>
              </a:p>
              <a:p>
                <a:endParaRPr lang="en-CA" sz="2625">
                  <a:latin typeface="Times New Roman" panose="02020603050405020304" pitchFamily="18" charset="0"/>
                  <a:cs typeface="Times New Roman" panose="02020603050405020304" pitchFamily="18" charset="0"/>
                </a:endParaRPr>
              </a:p>
              <a:p>
                <a:endParaRPr lang="en-CA" sz="2625">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51C413FD-C4EA-2DE2-CCB2-5E1F914BDC10}"/>
                  </a:ext>
                </a:extLst>
              </p:cNvPr>
              <p:cNvSpPr>
                <a:spLocks noGrp="1" noRot="1" noChangeAspect="1" noMove="1" noResize="1" noEditPoints="1" noAdjustHandles="1" noChangeArrowheads="1" noChangeShapeType="1" noTextEdit="1"/>
              </p:cNvSpPr>
              <p:nvPr>
                <p:ph idx="1"/>
              </p:nvPr>
            </p:nvSpPr>
            <p:spPr>
              <a:xfrm>
                <a:off x="628650" y="1145156"/>
                <a:ext cx="7886700" cy="3636035"/>
              </a:xfrm>
              <a:blipFill>
                <a:blip r:embed="rId2"/>
                <a:stretch>
                  <a:fillRect l="-1855" b="-3356"/>
                </a:stretch>
              </a:blipFill>
            </p:spPr>
            <p:txBody>
              <a:bodyPr/>
              <a:lstStyle/>
              <a:p>
                <a:r>
                  <a:rPr lang="en-US">
                    <a:noFill/>
                  </a:rPr>
                  <a:t> </a:t>
                </a:r>
              </a:p>
            </p:txBody>
          </p:sp>
        </mc:Fallback>
      </mc:AlternateContent>
    </p:spTree>
    <p:extLst>
      <p:ext uri="{BB962C8B-B14F-4D97-AF65-F5344CB8AC3E}">
        <p14:creationId xmlns:p14="http://schemas.microsoft.com/office/powerpoint/2010/main" val="135711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FBD347-6FB3-0D24-9F81-B846E2C091AB}"/>
              </a:ext>
            </a:extLst>
          </p:cNvPr>
          <p:cNvSpPr txBox="1"/>
          <p:nvPr/>
        </p:nvSpPr>
        <p:spPr>
          <a:xfrm>
            <a:off x="2467627" y="1888916"/>
            <a:ext cx="4327741" cy="707886"/>
          </a:xfrm>
          <a:prstGeom prst="rect">
            <a:avLst/>
          </a:prstGeom>
          <a:noFill/>
        </p:spPr>
        <p:txBody>
          <a:bodyPr wrap="square" rtlCol="0">
            <a:spAutoFit/>
          </a:bodyPr>
          <a:lstStyle/>
          <a:p>
            <a:r>
              <a:rPr lang="en-CA" sz="4000">
                <a:latin typeface="Times New Roman" panose="02020603050405020304" pitchFamily="18" charset="0"/>
                <a:cs typeface="Times New Roman" panose="02020603050405020304" pitchFamily="18" charset="0"/>
              </a:rPr>
              <a:t>INTRODUCTION</a:t>
            </a:r>
          </a:p>
        </p:txBody>
      </p:sp>
    </p:spTree>
    <p:extLst>
      <p:ext uri="{BB962C8B-B14F-4D97-AF65-F5344CB8AC3E}">
        <p14:creationId xmlns:p14="http://schemas.microsoft.com/office/powerpoint/2010/main" val="1189965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C1A61F9-1A47-6772-B1D3-BD3617D221EF}"/>
                  </a:ext>
                </a:extLst>
              </p:cNvPr>
              <p:cNvSpPr>
                <a:spLocks noGrp="1"/>
              </p:cNvSpPr>
              <p:nvPr>
                <p:ph type="title"/>
              </p:nvPr>
            </p:nvSpPr>
            <p:spPr>
              <a:xfrm>
                <a:off x="408677" y="92689"/>
                <a:ext cx="7886700" cy="994172"/>
              </a:xfrm>
            </p:spPr>
            <p:txBody>
              <a:bodyPr/>
              <a:lstStyle/>
              <a:p>
                <a14:m>
                  <m:oMath xmlns:m="http://schemas.openxmlformats.org/officeDocument/2006/math">
                    <m:sSub>
                      <m:sSubPr>
                        <m:ctrlPr>
                          <a:rPr lang="en-US" b="1" i="1">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cs typeface="Times New Roman" panose="02020603050405020304" pitchFamily="18" charset="0"/>
                          </a:rPr>
                          <m:t>𝜶</m:t>
                        </m:r>
                      </m:e>
                      <m:sub>
                        <m:r>
                          <a:rPr lang="en-US" b="1" i="1">
                            <a:latin typeface="Cambria Math" panose="02040503050406030204" pitchFamily="18" charset="0"/>
                            <a:cs typeface="Times New Roman" panose="02020603050405020304" pitchFamily="18" charset="0"/>
                          </a:rPr>
                          <m:t>𝟏</m:t>
                        </m:r>
                      </m:sub>
                    </m:sSub>
                  </m:oMath>
                </a14:m>
                <a:r>
                  <a:rPr lang="en-CA" b="1">
                    <a:latin typeface="Times New Roman" panose="02020603050405020304" pitchFamily="18" charset="0"/>
                    <a:cs typeface="Times New Roman" panose="02020603050405020304" pitchFamily="18" charset="0"/>
                  </a:rPr>
                  <a:t> interpretation</a:t>
                </a:r>
              </a:p>
            </p:txBody>
          </p:sp>
        </mc:Choice>
        <mc:Fallback xmlns="">
          <p:sp>
            <p:nvSpPr>
              <p:cNvPr id="2" name="Title 1">
                <a:extLst>
                  <a:ext uri="{FF2B5EF4-FFF2-40B4-BE49-F238E27FC236}">
                    <a16:creationId xmlns:a16="http://schemas.microsoft.com/office/drawing/2014/main" id="{5C1A61F9-1A47-6772-B1D3-BD3617D221EF}"/>
                  </a:ext>
                </a:extLst>
              </p:cNvPr>
              <p:cNvSpPr>
                <a:spLocks noGrp="1" noRot="1" noChangeAspect="1" noMove="1" noResize="1" noEditPoints="1" noAdjustHandles="1" noChangeArrowheads="1" noChangeShapeType="1" noTextEdit="1"/>
              </p:cNvSpPr>
              <p:nvPr>
                <p:ph type="title"/>
              </p:nvPr>
            </p:nvSpPr>
            <p:spPr>
              <a:xfrm>
                <a:off x="408677" y="92689"/>
                <a:ext cx="7886700" cy="994172"/>
              </a:xfrm>
              <a:blipFill>
                <a:blip r:embed="rId2"/>
                <a:stretch>
                  <a:fillRect t="-23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C413FD-C4EA-2DE2-CCB2-5E1F914BDC10}"/>
                  </a:ext>
                </a:extLst>
              </p:cNvPr>
              <p:cNvSpPr>
                <a:spLocks noGrp="1"/>
              </p:cNvSpPr>
              <p:nvPr>
                <p:ph idx="1"/>
              </p:nvPr>
            </p:nvSpPr>
            <p:spPr>
              <a:xfrm>
                <a:off x="628650" y="1145156"/>
                <a:ext cx="7886700" cy="3636035"/>
              </a:xfrm>
            </p:spPr>
            <p:txBody>
              <a:bodyPr>
                <a:norm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CA" sz="2250" i="1" smtClean="0">
                              <a:latin typeface="Cambria Math" panose="02040503050406030204" pitchFamily="18" charset="0"/>
                            </a:rPr>
                          </m:ctrlPr>
                        </m:sSubPr>
                        <m:e>
                          <m:r>
                            <a:rPr lang="en-CA" sz="2250" i="1">
                              <a:latin typeface="Cambria Math" panose="02040503050406030204" pitchFamily="18" charset="0"/>
                            </a:rPr>
                            <m:t>𝑦</m:t>
                          </m:r>
                        </m:e>
                        <m:sub>
                          <m:r>
                            <a:rPr lang="en-CA" sz="2250" i="1">
                              <a:latin typeface="Cambria Math" panose="02040503050406030204" pitchFamily="18" charset="0"/>
                            </a:rPr>
                            <m:t>𝑖</m:t>
                          </m:r>
                        </m:sub>
                      </m:sSub>
                      <m:r>
                        <a:rPr lang="en-CA" sz="2250" i="1">
                          <a:latin typeface="Cambria Math" panose="02040503050406030204" pitchFamily="18" charset="0"/>
                        </a:rPr>
                        <m:t>=</m:t>
                      </m:r>
                      <m:sSub>
                        <m:sSubPr>
                          <m:ctrlPr>
                            <a:rPr lang="en-CA" sz="2250" i="1">
                              <a:latin typeface="Cambria Math" panose="02040503050406030204" pitchFamily="18" charset="0"/>
                            </a:rPr>
                          </m:ctrlPr>
                        </m:sSubPr>
                        <m:e>
                          <m:r>
                            <a:rPr lang="en-CA" sz="2250" i="1">
                              <a:latin typeface="Cambria Math" panose="02040503050406030204" pitchFamily="18" charset="0"/>
                            </a:rPr>
                            <m:t>𝛼</m:t>
                          </m:r>
                        </m:e>
                        <m:sub>
                          <m:r>
                            <a:rPr lang="en-CA" sz="2250" i="1">
                              <a:latin typeface="Cambria Math" panose="02040503050406030204" pitchFamily="18" charset="0"/>
                            </a:rPr>
                            <m:t>0</m:t>
                          </m:r>
                        </m:sub>
                      </m:sSub>
                      <m:r>
                        <a:rPr lang="en-CA" sz="2250" i="1">
                          <a:latin typeface="Cambria Math" panose="02040503050406030204" pitchFamily="18" charset="0"/>
                        </a:rPr>
                        <m:t>+</m:t>
                      </m:r>
                      <m:sSub>
                        <m:sSubPr>
                          <m:ctrlPr>
                            <a:rPr lang="en-CA" sz="2250" i="1">
                              <a:latin typeface="Cambria Math" panose="02040503050406030204" pitchFamily="18" charset="0"/>
                            </a:rPr>
                          </m:ctrlPr>
                        </m:sSubPr>
                        <m:e>
                          <m:r>
                            <a:rPr lang="en-CA" sz="2250" i="1">
                              <a:latin typeface="Cambria Math" panose="02040503050406030204" pitchFamily="18" charset="0"/>
                            </a:rPr>
                            <m:t>𝛼</m:t>
                          </m:r>
                        </m:e>
                        <m:sub>
                          <m:r>
                            <a:rPr lang="en-CA" sz="2250" i="1">
                              <a:latin typeface="Cambria Math" panose="02040503050406030204" pitchFamily="18" charset="0"/>
                            </a:rPr>
                            <m:t>1</m:t>
                          </m:r>
                        </m:sub>
                      </m:sSub>
                      <m:r>
                        <a:rPr lang="en-CA" sz="2250" i="1">
                          <a:latin typeface="Cambria Math" panose="02040503050406030204" pitchFamily="18" charset="0"/>
                        </a:rPr>
                        <m:t>𝑂𝑢𝑡𝐺𝑟𝑜𝑢</m:t>
                      </m:r>
                      <m:sSub>
                        <m:sSubPr>
                          <m:ctrlPr>
                            <a:rPr lang="en-CA" sz="2250" i="1">
                              <a:latin typeface="Cambria Math" panose="02040503050406030204" pitchFamily="18" charset="0"/>
                            </a:rPr>
                          </m:ctrlPr>
                        </m:sSubPr>
                        <m:e>
                          <m:r>
                            <a:rPr lang="en-CA" sz="2250" i="1">
                              <a:latin typeface="Cambria Math" panose="02040503050406030204" pitchFamily="18" charset="0"/>
                            </a:rPr>
                            <m:t>𝑝</m:t>
                          </m:r>
                        </m:e>
                        <m:sub>
                          <m:r>
                            <a:rPr lang="en-CA" sz="2250" i="1">
                              <a:latin typeface="Cambria Math" panose="02040503050406030204" pitchFamily="18" charset="0"/>
                            </a:rPr>
                            <m:t>𝑖</m:t>
                          </m:r>
                        </m:sub>
                      </m:sSub>
                      <m:r>
                        <a:rPr lang="en-CA" sz="2250" i="1">
                          <a:latin typeface="Cambria Math" panose="02040503050406030204" pitchFamily="18" charset="0"/>
                        </a:rPr>
                        <m:t>+</m:t>
                      </m:r>
                      <m:sSub>
                        <m:sSubPr>
                          <m:ctrlPr>
                            <a:rPr lang="en-CA" sz="2250" i="1">
                              <a:latin typeface="Cambria Math" panose="02040503050406030204" pitchFamily="18" charset="0"/>
                            </a:rPr>
                          </m:ctrlPr>
                        </m:sSubPr>
                        <m:e>
                          <m:r>
                            <a:rPr lang="en-CA" sz="2250" i="1">
                              <a:latin typeface="Cambria Math" panose="02040503050406030204" pitchFamily="18" charset="0"/>
                            </a:rPr>
                            <m:t>𝛼</m:t>
                          </m:r>
                        </m:e>
                        <m:sub>
                          <m:r>
                            <a:rPr lang="en-CA" sz="2250" i="1">
                              <a:latin typeface="Cambria Math" panose="02040503050406030204" pitchFamily="18" charset="0"/>
                            </a:rPr>
                            <m:t>2</m:t>
                          </m:r>
                        </m:sub>
                      </m:sSub>
                      <m:r>
                        <a:rPr lang="en-CA" sz="2250" i="1">
                          <a:latin typeface="Cambria Math" panose="02040503050406030204" pitchFamily="18" charset="0"/>
                        </a:rPr>
                        <m:t>𝑆𝑎𝑚𝑒𝑂𝑐</m:t>
                      </m:r>
                      <m:sSub>
                        <m:sSubPr>
                          <m:ctrlPr>
                            <a:rPr lang="en-CA" sz="2250" i="1">
                              <a:latin typeface="Cambria Math" panose="02040503050406030204" pitchFamily="18" charset="0"/>
                            </a:rPr>
                          </m:ctrlPr>
                        </m:sSubPr>
                        <m:e>
                          <m:r>
                            <a:rPr lang="en-CA" sz="2250" i="1">
                              <a:latin typeface="Cambria Math" panose="02040503050406030204" pitchFamily="18" charset="0"/>
                            </a:rPr>
                            <m:t>𝑐</m:t>
                          </m:r>
                        </m:e>
                        <m:sub>
                          <m:r>
                            <a:rPr lang="en-CA" sz="2250" i="1">
                              <a:latin typeface="Cambria Math" panose="02040503050406030204" pitchFamily="18" charset="0"/>
                            </a:rPr>
                            <m:t>𝑖</m:t>
                          </m:r>
                        </m:sub>
                      </m:sSub>
                      <m:r>
                        <a:rPr lang="en-CA" sz="2250" i="1">
                          <a:latin typeface="Cambria Math" panose="02040503050406030204" pitchFamily="18" charset="0"/>
                        </a:rPr>
                        <m:t>+</m:t>
                      </m:r>
                    </m:oMath>
                  </m:oMathPara>
                </a14:m>
                <a:endParaRPr lang="en-CA" sz="2250" i="1">
                  <a:latin typeface="Times New Roman" panose="02020603050405020304" pitchFamily="18" charset="0"/>
                  <a:cs typeface="Times New Roman" panose="02020603050405020304" pitchFamily="18" charset="0"/>
                </a:endParaRPr>
              </a:p>
              <a:p>
                <a:pPr>
                  <a:lnSpc>
                    <a:spcPct val="150000"/>
                  </a:lnSpc>
                </a:pPr>
                <a:r>
                  <a:rPr lang="en-CA" sz="2250">
                    <a:latin typeface="Times New Roman" panose="02020603050405020304" pitchFamily="18" charset="0"/>
                    <a:cs typeface="Times New Roman" panose="02020603050405020304" pitchFamily="18" charset="0"/>
                  </a:rPr>
                  <a:t>	</a:t>
                </a:r>
                <a14:m>
                  <m:oMath xmlns:m="http://schemas.openxmlformats.org/officeDocument/2006/math">
                    <m:sSub>
                      <m:sSubPr>
                        <m:ctrlPr>
                          <a:rPr lang="en-CA" sz="2250" i="1">
                            <a:latin typeface="Cambria Math" panose="02040503050406030204" pitchFamily="18" charset="0"/>
                          </a:rPr>
                        </m:ctrlPr>
                      </m:sSubPr>
                      <m:e>
                        <m:r>
                          <a:rPr lang="en-CA" sz="2250" i="1">
                            <a:latin typeface="Cambria Math" panose="02040503050406030204" pitchFamily="18" charset="0"/>
                          </a:rPr>
                          <m:t>𝛼</m:t>
                        </m:r>
                      </m:e>
                      <m:sub>
                        <m:r>
                          <a:rPr lang="en-CA" sz="2250" i="1">
                            <a:latin typeface="Cambria Math" panose="02040503050406030204" pitchFamily="18" charset="0"/>
                          </a:rPr>
                          <m:t>3</m:t>
                        </m:r>
                      </m:sub>
                    </m:sSub>
                    <m:d>
                      <m:dPr>
                        <m:ctrlPr>
                          <a:rPr lang="en-CA" sz="2250" i="1">
                            <a:latin typeface="Cambria Math" panose="02040503050406030204" pitchFamily="18" charset="0"/>
                          </a:rPr>
                        </m:ctrlPr>
                      </m:dPr>
                      <m:e>
                        <m:r>
                          <a:rPr lang="en-CA" sz="2250" i="1">
                            <a:latin typeface="Cambria Math" panose="02040503050406030204" pitchFamily="18" charset="0"/>
                          </a:rPr>
                          <m:t>𝑂𝑢𝑡𝐺𝑟𝑜𝑢</m:t>
                        </m:r>
                        <m:sSub>
                          <m:sSubPr>
                            <m:ctrlPr>
                              <a:rPr lang="en-CA" sz="2250" i="1">
                                <a:latin typeface="Cambria Math" panose="02040503050406030204" pitchFamily="18" charset="0"/>
                              </a:rPr>
                            </m:ctrlPr>
                          </m:sSubPr>
                          <m:e>
                            <m:r>
                              <a:rPr lang="en-CA" sz="2250" i="1">
                                <a:latin typeface="Cambria Math" panose="02040503050406030204" pitchFamily="18" charset="0"/>
                              </a:rPr>
                              <m:t>𝑝</m:t>
                            </m:r>
                          </m:e>
                          <m:sub>
                            <m:r>
                              <a:rPr lang="en-CA" sz="2250" i="1">
                                <a:latin typeface="Cambria Math" panose="02040503050406030204" pitchFamily="18" charset="0"/>
                              </a:rPr>
                              <m:t>𝑖</m:t>
                            </m:r>
                          </m:sub>
                        </m:sSub>
                        <m:r>
                          <a:rPr lang="en-CA" sz="2250" i="1">
                            <a:latin typeface="Cambria Math" panose="02040503050406030204" pitchFamily="18" charset="0"/>
                          </a:rPr>
                          <m:t>×</m:t>
                        </m:r>
                        <m:r>
                          <a:rPr lang="en-CA" sz="2250" i="1">
                            <a:latin typeface="Cambria Math" panose="02040503050406030204" pitchFamily="18" charset="0"/>
                          </a:rPr>
                          <m:t>𝑆𝑎𝑚𝑒𝑂𝑐</m:t>
                        </m:r>
                        <m:sSub>
                          <m:sSubPr>
                            <m:ctrlPr>
                              <a:rPr lang="en-CA" sz="2250" i="1">
                                <a:latin typeface="Cambria Math" panose="02040503050406030204" pitchFamily="18" charset="0"/>
                              </a:rPr>
                            </m:ctrlPr>
                          </m:sSubPr>
                          <m:e>
                            <m:r>
                              <a:rPr lang="en-CA" sz="2250" i="1">
                                <a:latin typeface="Cambria Math" panose="02040503050406030204" pitchFamily="18" charset="0"/>
                              </a:rPr>
                              <m:t>𝑐</m:t>
                            </m:r>
                          </m:e>
                          <m:sub>
                            <m:r>
                              <a:rPr lang="en-CA" sz="2250" i="1">
                                <a:latin typeface="Cambria Math" panose="02040503050406030204" pitchFamily="18" charset="0"/>
                              </a:rPr>
                              <m:t>𝑖</m:t>
                            </m:r>
                          </m:sub>
                        </m:sSub>
                      </m:e>
                    </m:d>
                    <m:r>
                      <a:rPr lang="en-CA" sz="2250" i="1">
                        <a:latin typeface="Cambria Math" panose="02040503050406030204" pitchFamily="18" charset="0"/>
                      </a:rPr>
                      <m:t>+</m:t>
                    </m:r>
                    <m:sSubSup>
                      <m:sSubSupPr>
                        <m:ctrlPr>
                          <a:rPr lang="en-CA" sz="2250" i="1">
                            <a:latin typeface="Cambria Math" panose="02040503050406030204" pitchFamily="18" charset="0"/>
                          </a:rPr>
                        </m:ctrlPr>
                      </m:sSubSupPr>
                      <m:e>
                        <m:r>
                          <a:rPr lang="en-CA" sz="2250" i="1">
                            <a:latin typeface="Cambria Math" panose="02040503050406030204" pitchFamily="18" charset="0"/>
                          </a:rPr>
                          <m:t>𝑋</m:t>
                        </m:r>
                      </m:e>
                      <m:sub>
                        <m:r>
                          <a:rPr lang="en-CA" sz="2250" i="1">
                            <a:latin typeface="Cambria Math" panose="02040503050406030204" pitchFamily="18" charset="0"/>
                          </a:rPr>
                          <m:t>𝑖</m:t>
                        </m:r>
                      </m:sub>
                      <m:sup>
                        <m:r>
                          <a:rPr lang="en-CA" sz="2250" i="1">
                            <a:latin typeface="Cambria Math" panose="02040503050406030204" pitchFamily="18" charset="0"/>
                          </a:rPr>
                          <m:t>′</m:t>
                        </m:r>
                      </m:sup>
                    </m:sSubSup>
                    <m:r>
                      <a:rPr lang="en-CA" sz="2250" i="1">
                        <a:latin typeface="Cambria Math" panose="02040503050406030204" pitchFamily="18" charset="0"/>
                      </a:rPr>
                      <m:t>𝛾</m:t>
                    </m:r>
                    <m:r>
                      <a:rPr lang="en-CA" sz="2250" i="1">
                        <a:latin typeface="Cambria Math" panose="02040503050406030204" pitchFamily="18" charset="0"/>
                      </a:rPr>
                      <m:t>+</m:t>
                    </m:r>
                    <m:sSub>
                      <m:sSubPr>
                        <m:ctrlPr>
                          <a:rPr lang="en-CA" sz="2250" i="1">
                            <a:latin typeface="Cambria Math" panose="02040503050406030204" pitchFamily="18" charset="0"/>
                          </a:rPr>
                        </m:ctrlPr>
                      </m:sSubPr>
                      <m:e>
                        <m:r>
                          <a:rPr lang="en-CA" sz="2250" i="1">
                            <a:latin typeface="Cambria Math" panose="02040503050406030204" pitchFamily="18" charset="0"/>
                          </a:rPr>
                          <m:t>𝑢</m:t>
                        </m:r>
                      </m:e>
                      <m:sub>
                        <m:r>
                          <a:rPr lang="en-CA" sz="2250" i="1">
                            <a:latin typeface="Cambria Math" panose="02040503050406030204" pitchFamily="18" charset="0"/>
                          </a:rPr>
                          <m:t>𝑖</m:t>
                        </m:r>
                      </m:sub>
                    </m:sSub>
                  </m:oMath>
                </a14:m>
                <a:endParaRPr lang="en-CA" sz="2250">
                  <a:latin typeface="Times New Roman" panose="02020603050405020304" pitchFamily="18" charset="0"/>
                  <a:cs typeface="Times New Roman" panose="02020603050405020304" pitchFamily="18" charset="0"/>
                </a:endParaRPr>
              </a:p>
              <a:p>
                <a:endParaRPr lang="en-CA" sz="2625">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2625" b="1" i="1" smtClean="0">
                            <a:latin typeface="Cambria Math" panose="02040503050406030204" pitchFamily="18" charset="0"/>
                            <a:cs typeface="Times New Roman" panose="02020603050405020304" pitchFamily="18" charset="0"/>
                          </a:rPr>
                        </m:ctrlPr>
                      </m:sSubPr>
                      <m:e>
                        <m:r>
                          <a:rPr lang="en-US" sz="2625" b="1" i="1" smtClean="0">
                            <a:latin typeface="Cambria Math" panose="02040503050406030204" pitchFamily="18" charset="0"/>
                            <a:cs typeface="Times New Roman" panose="02020603050405020304" pitchFamily="18" charset="0"/>
                          </a:rPr>
                          <m:t>𝜶</m:t>
                        </m:r>
                      </m:e>
                      <m:sub>
                        <m:r>
                          <a:rPr lang="en-US" sz="2625" b="1" i="1" smtClean="0">
                            <a:latin typeface="Cambria Math" panose="02040503050406030204" pitchFamily="18" charset="0"/>
                            <a:cs typeface="Times New Roman" panose="02020603050405020304" pitchFamily="18" charset="0"/>
                          </a:rPr>
                          <m:t>𝟏</m:t>
                        </m:r>
                      </m:sub>
                    </m:sSub>
                    <m:r>
                      <a:rPr lang="en-US" sz="2625" b="1" i="1" smtClean="0">
                        <a:latin typeface="Cambria Math" panose="02040503050406030204" pitchFamily="18" charset="0"/>
                        <a:cs typeface="Times New Roman" panose="02020603050405020304" pitchFamily="18" charset="0"/>
                      </a:rPr>
                      <m:t>: </m:t>
                    </m:r>
                  </m:oMath>
                </a14:m>
                <a:r>
                  <a:rPr lang="en-US" sz="2625">
                    <a:latin typeface="Times New Roman" panose="02020603050405020304" pitchFamily="18" charset="0"/>
                    <a:cs typeface="Times New Roman" panose="02020603050405020304" pitchFamily="18" charset="0"/>
                  </a:rPr>
                  <a:t>the effect of exposure to a vignette character in the respondent's </a:t>
                </a:r>
                <a:r>
                  <a:rPr lang="en-US" sz="2625" b="1">
                    <a:latin typeface="Times New Roman" panose="02020603050405020304" pitchFamily="18" charset="0"/>
                    <a:cs typeface="Times New Roman" panose="02020603050405020304" pitchFamily="18" charset="0"/>
                  </a:rPr>
                  <a:t>outgroup</a:t>
                </a:r>
                <a:r>
                  <a:rPr lang="en-US" sz="2625">
                    <a:latin typeface="Times New Roman" panose="02020603050405020304" pitchFamily="18" charset="0"/>
                    <a:cs typeface="Times New Roman" panose="02020603050405020304" pitchFamily="18" charset="0"/>
                  </a:rPr>
                  <a:t> who is working in a </a:t>
                </a:r>
                <a:r>
                  <a:rPr lang="en-US" sz="2625" b="1">
                    <a:latin typeface="Times New Roman" panose="02020603050405020304" pitchFamily="18" charset="0"/>
                    <a:cs typeface="Times New Roman" panose="02020603050405020304" pitchFamily="18" charset="0"/>
                  </a:rPr>
                  <a:t>different occupation</a:t>
                </a:r>
                <a:r>
                  <a:rPr lang="en-US" sz="2625">
                    <a:latin typeface="Times New Roman" panose="02020603050405020304" pitchFamily="18" charset="0"/>
                    <a:cs typeface="Times New Roman" panose="02020603050405020304" pitchFamily="18" charset="0"/>
                  </a:rPr>
                  <a:t>, relative to those exposed to a vignette character who is an </a:t>
                </a:r>
                <a:r>
                  <a:rPr lang="en-US" sz="2625" b="1">
                    <a:latin typeface="Times New Roman" panose="02020603050405020304" pitchFamily="18" charset="0"/>
                    <a:cs typeface="Times New Roman" panose="02020603050405020304" pitchFamily="18" charset="0"/>
                  </a:rPr>
                  <a:t>ingroup</a:t>
                </a:r>
                <a:r>
                  <a:rPr lang="en-US" sz="2625">
                    <a:latin typeface="Times New Roman" panose="02020603050405020304" pitchFamily="18" charset="0"/>
                    <a:cs typeface="Times New Roman" panose="02020603050405020304" pitchFamily="18" charset="0"/>
                  </a:rPr>
                  <a:t> member working in a </a:t>
                </a:r>
                <a:r>
                  <a:rPr lang="en-US" sz="2625" b="1">
                    <a:latin typeface="Times New Roman" panose="02020603050405020304" pitchFamily="18" charset="0"/>
                    <a:cs typeface="Times New Roman" panose="02020603050405020304" pitchFamily="18" charset="0"/>
                  </a:rPr>
                  <a:t>different occupation</a:t>
                </a:r>
                <a:r>
                  <a:rPr lang="en-US" sz="2625">
                    <a:latin typeface="Times New Roman" panose="02020603050405020304" pitchFamily="18" charset="0"/>
                    <a:cs typeface="Times New Roman" panose="02020603050405020304" pitchFamily="18" charset="0"/>
                  </a:rPr>
                  <a:t>.</a:t>
                </a:r>
                <a:endParaRPr lang="en-CA" sz="2625">
                  <a:latin typeface="Times New Roman" panose="02020603050405020304" pitchFamily="18" charset="0"/>
                  <a:cs typeface="Times New Roman" panose="02020603050405020304" pitchFamily="18" charset="0"/>
                </a:endParaRPr>
              </a:p>
              <a:p>
                <a:endParaRPr lang="en-CA" sz="2625">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51C413FD-C4EA-2DE2-CCB2-5E1F914BDC10}"/>
                  </a:ext>
                </a:extLst>
              </p:cNvPr>
              <p:cNvSpPr>
                <a:spLocks noGrp="1" noRot="1" noChangeAspect="1" noMove="1" noResize="1" noEditPoints="1" noAdjustHandles="1" noChangeArrowheads="1" noChangeShapeType="1" noTextEdit="1"/>
              </p:cNvSpPr>
              <p:nvPr>
                <p:ph idx="1"/>
              </p:nvPr>
            </p:nvSpPr>
            <p:spPr>
              <a:xfrm>
                <a:off x="628650" y="1145156"/>
                <a:ext cx="7886700" cy="3636035"/>
              </a:xfrm>
              <a:blipFill>
                <a:blip r:embed="rId3"/>
                <a:stretch>
                  <a:fillRect l="-2550"/>
                </a:stretch>
              </a:blipFill>
            </p:spPr>
            <p:txBody>
              <a:bodyPr/>
              <a:lstStyle/>
              <a:p>
                <a:r>
                  <a:rPr lang="en-US">
                    <a:noFill/>
                  </a:rPr>
                  <a:t> </a:t>
                </a:r>
              </a:p>
            </p:txBody>
          </p:sp>
        </mc:Fallback>
      </mc:AlternateContent>
    </p:spTree>
    <p:extLst>
      <p:ext uri="{BB962C8B-B14F-4D97-AF65-F5344CB8AC3E}">
        <p14:creationId xmlns:p14="http://schemas.microsoft.com/office/powerpoint/2010/main" val="3355810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C1A61F9-1A47-6772-B1D3-BD3617D221EF}"/>
                  </a:ext>
                </a:extLst>
              </p:cNvPr>
              <p:cNvSpPr>
                <a:spLocks noGrp="1"/>
              </p:cNvSpPr>
              <p:nvPr>
                <p:ph type="title"/>
              </p:nvPr>
            </p:nvSpPr>
            <p:spPr>
              <a:xfrm>
                <a:off x="408677" y="92689"/>
                <a:ext cx="7886700" cy="994172"/>
              </a:xfrm>
            </p:spPr>
            <p:txBody>
              <a:bodyPr/>
              <a:lstStyle/>
              <a:p>
                <a14:m>
                  <m:oMath xmlns:m="http://schemas.openxmlformats.org/officeDocument/2006/math">
                    <m:sSub>
                      <m:sSubPr>
                        <m:ctrlPr>
                          <a:rPr lang="en-US" b="1" i="1" smtClean="0">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cs typeface="Times New Roman" panose="02020603050405020304" pitchFamily="18" charset="0"/>
                          </a:rPr>
                          <m:t>𝜶</m:t>
                        </m:r>
                      </m:e>
                      <m:sub>
                        <m:r>
                          <a:rPr lang="en-US" b="1" i="1" smtClean="0">
                            <a:latin typeface="Cambria Math" panose="02040503050406030204" pitchFamily="18" charset="0"/>
                            <a:cs typeface="Times New Roman" panose="02020603050405020304" pitchFamily="18" charset="0"/>
                          </a:rPr>
                          <m:t>𝟐</m:t>
                        </m:r>
                      </m:sub>
                    </m:sSub>
                  </m:oMath>
                </a14:m>
                <a:r>
                  <a:rPr lang="en-CA" b="1">
                    <a:latin typeface="Times New Roman" panose="02020603050405020304" pitchFamily="18" charset="0"/>
                    <a:cs typeface="Times New Roman" panose="02020603050405020304" pitchFamily="18" charset="0"/>
                  </a:rPr>
                  <a:t> interpretation</a:t>
                </a:r>
              </a:p>
            </p:txBody>
          </p:sp>
        </mc:Choice>
        <mc:Fallback xmlns="">
          <p:sp>
            <p:nvSpPr>
              <p:cNvPr id="2" name="Title 1">
                <a:extLst>
                  <a:ext uri="{FF2B5EF4-FFF2-40B4-BE49-F238E27FC236}">
                    <a16:creationId xmlns:a16="http://schemas.microsoft.com/office/drawing/2014/main" id="{5C1A61F9-1A47-6772-B1D3-BD3617D221EF}"/>
                  </a:ext>
                </a:extLst>
              </p:cNvPr>
              <p:cNvSpPr>
                <a:spLocks noGrp="1" noRot="1" noChangeAspect="1" noMove="1" noResize="1" noEditPoints="1" noAdjustHandles="1" noChangeArrowheads="1" noChangeShapeType="1" noTextEdit="1"/>
              </p:cNvSpPr>
              <p:nvPr>
                <p:ph type="title"/>
              </p:nvPr>
            </p:nvSpPr>
            <p:spPr>
              <a:xfrm>
                <a:off x="408677" y="92689"/>
                <a:ext cx="7886700" cy="994172"/>
              </a:xfrm>
              <a:blipFill>
                <a:blip r:embed="rId2"/>
                <a:stretch>
                  <a:fillRect t="-239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C413FD-C4EA-2DE2-CCB2-5E1F914BDC10}"/>
                  </a:ext>
                </a:extLst>
              </p:cNvPr>
              <p:cNvSpPr>
                <a:spLocks noGrp="1"/>
              </p:cNvSpPr>
              <p:nvPr>
                <p:ph idx="1"/>
              </p:nvPr>
            </p:nvSpPr>
            <p:spPr>
              <a:xfrm>
                <a:off x="628650" y="1145156"/>
                <a:ext cx="7886700" cy="3636035"/>
              </a:xfrm>
            </p:spPr>
            <p:txBody>
              <a:bodyPr>
                <a:norm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CA" sz="2250" i="1" smtClean="0">
                              <a:latin typeface="Cambria Math" panose="02040503050406030204" pitchFamily="18" charset="0"/>
                            </a:rPr>
                          </m:ctrlPr>
                        </m:sSubPr>
                        <m:e>
                          <m:r>
                            <a:rPr lang="en-CA" sz="2250" i="1">
                              <a:latin typeface="Cambria Math" panose="02040503050406030204" pitchFamily="18" charset="0"/>
                            </a:rPr>
                            <m:t>𝑦</m:t>
                          </m:r>
                        </m:e>
                        <m:sub>
                          <m:r>
                            <a:rPr lang="en-CA" sz="2250" i="1">
                              <a:latin typeface="Cambria Math" panose="02040503050406030204" pitchFamily="18" charset="0"/>
                            </a:rPr>
                            <m:t>𝑖</m:t>
                          </m:r>
                        </m:sub>
                      </m:sSub>
                      <m:r>
                        <a:rPr lang="en-CA" sz="2250" i="1">
                          <a:latin typeface="Cambria Math" panose="02040503050406030204" pitchFamily="18" charset="0"/>
                        </a:rPr>
                        <m:t>=</m:t>
                      </m:r>
                      <m:sSub>
                        <m:sSubPr>
                          <m:ctrlPr>
                            <a:rPr lang="en-CA" sz="2250" i="1">
                              <a:latin typeface="Cambria Math" panose="02040503050406030204" pitchFamily="18" charset="0"/>
                            </a:rPr>
                          </m:ctrlPr>
                        </m:sSubPr>
                        <m:e>
                          <m:r>
                            <a:rPr lang="en-CA" sz="2250" i="1">
                              <a:latin typeface="Cambria Math" panose="02040503050406030204" pitchFamily="18" charset="0"/>
                            </a:rPr>
                            <m:t>𝛼</m:t>
                          </m:r>
                        </m:e>
                        <m:sub>
                          <m:r>
                            <a:rPr lang="en-CA" sz="2250" i="1">
                              <a:latin typeface="Cambria Math" panose="02040503050406030204" pitchFamily="18" charset="0"/>
                            </a:rPr>
                            <m:t>0</m:t>
                          </m:r>
                        </m:sub>
                      </m:sSub>
                      <m:r>
                        <a:rPr lang="en-CA" sz="2250" i="1">
                          <a:latin typeface="Cambria Math" panose="02040503050406030204" pitchFamily="18" charset="0"/>
                        </a:rPr>
                        <m:t>+</m:t>
                      </m:r>
                      <m:sSub>
                        <m:sSubPr>
                          <m:ctrlPr>
                            <a:rPr lang="en-CA" sz="2250" i="1">
                              <a:latin typeface="Cambria Math" panose="02040503050406030204" pitchFamily="18" charset="0"/>
                            </a:rPr>
                          </m:ctrlPr>
                        </m:sSubPr>
                        <m:e>
                          <m:r>
                            <a:rPr lang="en-CA" sz="2250" i="1">
                              <a:latin typeface="Cambria Math" panose="02040503050406030204" pitchFamily="18" charset="0"/>
                            </a:rPr>
                            <m:t>𝛼</m:t>
                          </m:r>
                        </m:e>
                        <m:sub>
                          <m:r>
                            <a:rPr lang="en-CA" sz="2250" i="1">
                              <a:latin typeface="Cambria Math" panose="02040503050406030204" pitchFamily="18" charset="0"/>
                            </a:rPr>
                            <m:t>1</m:t>
                          </m:r>
                        </m:sub>
                      </m:sSub>
                      <m:r>
                        <a:rPr lang="en-CA" sz="2250" i="1">
                          <a:latin typeface="Cambria Math" panose="02040503050406030204" pitchFamily="18" charset="0"/>
                        </a:rPr>
                        <m:t>𝑂𝑢𝑡𝐺𝑟𝑜𝑢</m:t>
                      </m:r>
                      <m:sSub>
                        <m:sSubPr>
                          <m:ctrlPr>
                            <a:rPr lang="en-CA" sz="2250" i="1">
                              <a:latin typeface="Cambria Math" panose="02040503050406030204" pitchFamily="18" charset="0"/>
                            </a:rPr>
                          </m:ctrlPr>
                        </m:sSubPr>
                        <m:e>
                          <m:r>
                            <a:rPr lang="en-CA" sz="2250" i="1">
                              <a:latin typeface="Cambria Math" panose="02040503050406030204" pitchFamily="18" charset="0"/>
                            </a:rPr>
                            <m:t>𝑝</m:t>
                          </m:r>
                        </m:e>
                        <m:sub>
                          <m:r>
                            <a:rPr lang="en-CA" sz="2250" i="1">
                              <a:latin typeface="Cambria Math" panose="02040503050406030204" pitchFamily="18" charset="0"/>
                            </a:rPr>
                            <m:t>𝑖</m:t>
                          </m:r>
                        </m:sub>
                      </m:sSub>
                      <m:r>
                        <a:rPr lang="en-CA" sz="2250" i="1">
                          <a:latin typeface="Cambria Math" panose="02040503050406030204" pitchFamily="18" charset="0"/>
                        </a:rPr>
                        <m:t>+</m:t>
                      </m:r>
                      <m:sSub>
                        <m:sSubPr>
                          <m:ctrlPr>
                            <a:rPr lang="en-CA" sz="2250" i="1">
                              <a:latin typeface="Cambria Math" panose="02040503050406030204" pitchFamily="18" charset="0"/>
                            </a:rPr>
                          </m:ctrlPr>
                        </m:sSubPr>
                        <m:e>
                          <m:r>
                            <a:rPr lang="en-CA" sz="2250" i="1">
                              <a:latin typeface="Cambria Math" panose="02040503050406030204" pitchFamily="18" charset="0"/>
                            </a:rPr>
                            <m:t>𝛼</m:t>
                          </m:r>
                        </m:e>
                        <m:sub>
                          <m:r>
                            <a:rPr lang="en-CA" sz="2250" i="1">
                              <a:latin typeface="Cambria Math" panose="02040503050406030204" pitchFamily="18" charset="0"/>
                            </a:rPr>
                            <m:t>2</m:t>
                          </m:r>
                        </m:sub>
                      </m:sSub>
                      <m:r>
                        <a:rPr lang="en-CA" sz="2250" i="1">
                          <a:latin typeface="Cambria Math" panose="02040503050406030204" pitchFamily="18" charset="0"/>
                        </a:rPr>
                        <m:t>𝑆𝑎𝑚𝑒𝑂𝑐</m:t>
                      </m:r>
                      <m:sSub>
                        <m:sSubPr>
                          <m:ctrlPr>
                            <a:rPr lang="en-CA" sz="2250" i="1">
                              <a:latin typeface="Cambria Math" panose="02040503050406030204" pitchFamily="18" charset="0"/>
                            </a:rPr>
                          </m:ctrlPr>
                        </m:sSubPr>
                        <m:e>
                          <m:r>
                            <a:rPr lang="en-CA" sz="2250" i="1">
                              <a:latin typeface="Cambria Math" panose="02040503050406030204" pitchFamily="18" charset="0"/>
                            </a:rPr>
                            <m:t>𝑐</m:t>
                          </m:r>
                        </m:e>
                        <m:sub>
                          <m:r>
                            <a:rPr lang="en-CA" sz="2250" i="1">
                              <a:latin typeface="Cambria Math" panose="02040503050406030204" pitchFamily="18" charset="0"/>
                            </a:rPr>
                            <m:t>𝑖</m:t>
                          </m:r>
                        </m:sub>
                      </m:sSub>
                      <m:r>
                        <a:rPr lang="en-CA" sz="2250" i="1">
                          <a:latin typeface="Cambria Math" panose="02040503050406030204" pitchFamily="18" charset="0"/>
                        </a:rPr>
                        <m:t>+</m:t>
                      </m:r>
                    </m:oMath>
                  </m:oMathPara>
                </a14:m>
                <a:endParaRPr lang="en-CA" sz="2250" i="1">
                  <a:latin typeface="Times New Roman" panose="02020603050405020304" pitchFamily="18" charset="0"/>
                  <a:cs typeface="Times New Roman" panose="02020603050405020304" pitchFamily="18" charset="0"/>
                </a:endParaRPr>
              </a:p>
              <a:p>
                <a:pPr>
                  <a:lnSpc>
                    <a:spcPct val="150000"/>
                  </a:lnSpc>
                </a:pPr>
                <a:r>
                  <a:rPr lang="en-CA" sz="2250">
                    <a:latin typeface="Times New Roman" panose="02020603050405020304" pitchFamily="18" charset="0"/>
                    <a:cs typeface="Times New Roman" panose="02020603050405020304" pitchFamily="18" charset="0"/>
                  </a:rPr>
                  <a:t>	</a:t>
                </a:r>
                <a14:m>
                  <m:oMath xmlns:m="http://schemas.openxmlformats.org/officeDocument/2006/math">
                    <m:sSub>
                      <m:sSubPr>
                        <m:ctrlPr>
                          <a:rPr lang="en-CA" sz="2250" i="1">
                            <a:latin typeface="Cambria Math" panose="02040503050406030204" pitchFamily="18" charset="0"/>
                          </a:rPr>
                        </m:ctrlPr>
                      </m:sSubPr>
                      <m:e>
                        <m:r>
                          <a:rPr lang="en-CA" sz="2250" i="1">
                            <a:latin typeface="Cambria Math" panose="02040503050406030204" pitchFamily="18" charset="0"/>
                          </a:rPr>
                          <m:t>𝛼</m:t>
                        </m:r>
                      </m:e>
                      <m:sub>
                        <m:r>
                          <a:rPr lang="en-CA" sz="2250" i="1">
                            <a:latin typeface="Cambria Math" panose="02040503050406030204" pitchFamily="18" charset="0"/>
                          </a:rPr>
                          <m:t>3</m:t>
                        </m:r>
                      </m:sub>
                    </m:sSub>
                    <m:d>
                      <m:dPr>
                        <m:ctrlPr>
                          <a:rPr lang="en-CA" sz="2250" i="1">
                            <a:latin typeface="Cambria Math" panose="02040503050406030204" pitchFamily="18" charset="0"/>
                          </a:rPr>
                        </m:ctrlPr>
                      </m:dPr>
                      <m:e>
                        <m:r>
                          <a:rPr lang="en-CA" sz="2250" i="1">
                            <a:latin typeface="Cambria Math" panose="02040503050406030204" pitchFamily="18" charset="0"/>
                          </a:rPr>
                          <m:t>𝑂𝑢𝑡𝐺𝑟𝑜𝑢</m:t>
                        </m:r>
                        <m:sSub>
                          <m:sSubPr>
                            <m:ctrlPr>
                              <a:rPr lang="en-CA" sz="2250" i="1">
                                <a:latin typeface="Cambria Math" panose="02040503050406030204" pitchFamily="18" charset="0"/>
                              </a:rPr>
                            </m:ctrlPr>
                          </m:sSubPr>
                          <m:e>
                            <m:r>
                              <a:rPr lang="en-CA" sz="2250" i="1">
                                <a:latin typeface="Cambria Math" panose="02040503050406030204" pitchFamily="18" charset="0"/>
                              </a:rPr>
                              <m:t>𝑝</m:t>
                            </m:r>
                          </m:e>
                          <m:sub>
                            <m:r>
                              <a:rPr lang="en-CA" sz="2250" i="1">
                                <a:latin typeface="Cambria Math" panose="02040503050406030204" pitchFamily="18" charset="0"/>
                              </a:rPr>
                              <m:t>𝑖</m:t>
                            </m:r>
                          </m:sub>
                        </m:sSub>
                        <m:r>
                          <a:rPr lang="en-CA" sz="2250" i="1">
                            <a:latin typeface="Cambria Math" panose="02040503050406030204" pitchFamily="18" charset="0"/>
                          </a:rPr>
                          <m:t>×</m:t>
                        </m:r>
                        <m:r>
                          <a:rPr lang="en-CA" sz="2250" i="1">
                            <a:latin typeface="Cambria Math" panose="02040503050406030204" pitchFamily="18" charset="0"/>
                          </a:rPr>
                          <m:t>𝑆𝑎𝑚𝑒𝑂𝑐</m:t>
                        </m:r>
                        <m:sSub>
                          <m:sSubPr>
                            <m:ctrlPr>
                              <a:rPr lang="en-CA" sz="2250" i="1">
                                <a:latin typeface="Cambria Math" panose="02040503050406030204" pitchFamily="18" charset="0"/>
                              </a:rPr>
                            </m:ctrlPr>
                          </m:sSubPr>
                          <m:e>
                            <m:r>
                              <a:rPr lang="en-CA" sz="2250" i="1">
                                <a:latin typeface="Cambria Math" panose="02040503050406030204" pitchFamily="18" charset="0"/>
                              </a:rPr>
                              <m:t>𝑐</m:t>
                            </m:r>
                          </m:e>
                          <m:sub>
                            <m:r>
                              <a:rPr lang="en-CA" sz="2250" i="1">
                                <a:latin typeface="Cambria Math" panose="02040503050406030204" pitchFamily="18" charset="0"/>
                              </a:rPr>
                              <m:t>𝑖</m:t>
                            </m:r>
                          </m:sub>
                        </m:sSub>
                      </m:e>
                    </m:d>
                    <m:r>
                      <a:rPr lang="en-CA" sz="2250" i="1">
                        <a:latin typeface="Cambria Math" panose="02040503050406030204" pitchFamily="18" charset="0"/>
                      </a:rPr>
                      <m:t>+</m:t>
                    </m:r>
                    <m:sSubSup>
                      <m:sSubSupPr>
                        <m:ctrlPr>
                          <a:rPr lang="en-CA" sz="2250" i="1">
                            <a:latin typeface="Cambria Math" panose="02040503050406030204" pitchFamily="18" charset="0"/>
                          </a:rPr>
                        </m:ctrlPr>
                      </m:sSubSupPr>
                      <m:e>
                        <m:r>
                          <a:rPr lang="en-CA" sz="2250" i="1">
                            <a:latin typeface="Cambria Math" panose="02040503050406030204" pitchFamily="18" charset="0"/>
                          </a:rPr>
                          <m:t>𝑋</m:t>
                        </m:r>
                      </m:e>
                      <m:sub>
                        <m:r>
                          <a:rPr lang="en-CA" sz="2250" i="1">
                            <a:latin typeface="Cambria Math" panose="02040503050406030204" pitchFamily="18" charset="0"/>
                          </a:rPr>
                          <m:t>𝑖</m:t>
                        </m:r>
                      </m:sub>
                      <m:sup>
                        <m:r>
                          <a:rPr lang="en-CA" sz="2250" i="1">
                            <a:latin typeface="Cambria Math" panose="02040503050406030204" pitchFamily="18" charset="0"/>
                          </a:rPr>
                          <m:t>′</m:t>
                        </m:r>
                      </m:sup>
                    </m:sSubSup>
                    <m:r>
                      <a:rPr lang="en-CA" sz="2250" i="1">
                        <a:latin typeface="Cambria Math" panose="02040503050406030204" pitchFamily="18" charset="0"/>
                      </a:rPr>
                      <m:t>𝛾</m:t>
                    </m:r>
                    <m:r>
                      <a:rPr lang="en-CA" sz="2250" i="1">
                        <a:latin typeface="Cambria Math" panose="02040503050406030204" pitchFamily="18" charset="0"/>
                      </a:rPr>
                      <m:t>+</m:t>
                    </m:r>
                    <m:sSub>
                      <m:sSubPr>
                        <m:ctrlPr>
                          <a:rPr lang="en-CA" sz="2250" i="1">
                            <a:latin typeface="Cambria Math" panose="02040503050406030204" pitchFamily="18" charset="0"/>
                          </a:rPr>
                        </m:ctrlPr>
                      </m:sSubPr>
                      <m:e>
                        <m:r>
                          <a:rPr lang="en-CA" sz="2250" i="1">
                            <a:latin typeface="Cambria Math" panose="02040503050406030204" pitchFamily="18" charset="0"/>
                          </a:rPr>
                          <m:t>𝑢</m:t>
                        </m:r>
                      </m:e>
                      <m:sub>
                        <m:r>
                          <a:rPr lang="en-CA" sz="2250" i="1">
                            <a:latin typeface="Cambria Math" panose="02040503050406030204" pitchFamily="18" charset="0"/>
                          </a:rPr>
                          <m:t>𝑖</m:t>
                        </m:r>
                      </m:sub>
                    </m:sSub>
                  </m:oMath>
                </a14:m>
                <a:endParaRPr lang="en-CA" sz="2250">
                  <a:latin typeface="Times New Roman" panose="02020603050405020304" pitchFamily="18" charset="0"/>
                  <a:cs typeface="Times New Roman" panose="02020603050405020304" pitchFamily="18" charset="0"/>
                </a:endParaRPr>
              </a:p>
              <a:p>
                <a:endParaRPr lang="en-CA" sz="2625">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2625" b="1" i="1" smtClean="0">
                            <a:latin typeface="Cambria Math" panose="02040503050406030204" pitchFamily="18" charset="0"/>
                            <a:cs typeface="Times New Roman" panose="02020603050405020304" pitchFamily="18" charset="0"/>
                          </a:rPr>
                        </m:ctrlPr>
                      </m:sSubPr>
                      <m:e>
                        <m:r>
                          <a:rPr lang="en-US" sz="2625" b="1" i="1" smtClean="0">
                            <a:latin typeface="Cambria Math" panose="02040503050406030204" pitchFamily="18" charset="0"/>
                            <a:cs typeface="Times New Roman" panose="02020603050405020304" pitchFamily="18" charset="0"/>
                          </a:rPr>
                          <m:t>𝜶</m:t>
                        </m:r>
                      </m:e>
                      <m:sub>
                        <m:r>
                          <a:rPr lang="en-US" sz="2625" b="1" i="1" smtClean="0">
                            <a:latin typeface="Cambria Math" panose="02040503050406030204" pitchFamily="18" charset="0"/>
                            <a:cs typeface="Times New Roman" panose="02020603050405020304" pitchFamily="18" charset="0"/>
                          </a:rPr>
                          <m:t>𝟐</m:t>
                        </m:r>
                      </m:sub>
                    </m:sSub>
                    <m:r>
                      <a:rPr lang="en-US" sz="2625" b="1" i="1" smtClean="0">
                        <a:latin typeface="Cambria Math" panose="02040503050406030204" pitchFamily="18" charset="0"/>
                        <a:cs typeface="Times New Roman" panose="02020603050405020304" pitchFamily="18" charset="0"/>
                      </a:rPr>
                      <m:t>: </m:t>
                    </m:r>
                  </m:oMath>
                </a14:m>
                <a:r>
                  <a:rPr lang="en-US" sz="2625">
                    <a:latin typeface="Times New Roman" panose="02020603050405020304" pitchFamily="18" charset="0"/>
                    <a:cs typeface="Times New Roman" panose="02020603050405020304" pitchFamily="18" charset="0"/>
                  </a:rPr>
                  <a:t>the effect of exposure to a vignette character in the respondent's </a:t>
                </a:r>
                <a:r>
                  <a:rPr lang="en-US" sz="2625" b="1">
                    <a:latin typeface="Times New Roman" panose="02020603050405020304" pitchFamily="18" charset="0"/>
                    <a:cs typeface="Times New Roman" panose="02020603050405020304" pitchFamily="18" charset="0"/>
                  </a:rPr>
                  <a:t>ingroup</a:t>
                </a:r>
                <a:r>
                  <a:rPr lang="en-US" sz="2625">
                    <a:latin typeface="Times New Roman" panose="02020603050405020304" pitchFamily="18" charset="0"/>
                    <a:cs typeface="Times New Roman" panose="02020603050405020304" pitchFamily="18" charset="0"/>
                  </a:rPr>
                  <a:t> who works in the </a:t>
                </a:r>
                <a:r>
                  <a:rPr lang="en-US" sz="2625" b="1">
                    <a:latin typeface="Times New Roman" panose="02020603050405020304" pitchFamily="18" charset="0"/>
                    <a:cs typeface="Times New Roman" panose="02020603050405020304" pitchFamily="18" charset="0"/>
                  </a:rPr>
                  <a:t>same occupation </a:t>
                </a:r>
                <a:r>
                  <a:rPr lang="en-US" sz="2625">
                    <a:latin typeface="Times New Roman" panose="02020603050405020304" pitchFamily="18" charset="0"/>
                    <a:cs typeface="Times New Roman" panose="02020603050405020304" pitchFamily="18" charset="0"/>
                  </a:rPr>
                  <a:t>as the respondent, relative to respondents exposed to an </a:t>
                </a:r>
                <a:r>
                  <a:rPr lang="en-US" sz="2625" b="1">
                    <a:latin typeface="Times New Roman" panose="02020603050405020304" pitchFamily="18" charset="0"/>
                    <a:cs typeface="Times New Roman" panose="02020603050405020304" pitchFamily="18" charset="0"/>
                  </a:rPr>
                  <a:t>ingroup</a:t>
                </a:r>
                <a:r>
                  <a:rPr lang="en-US" sz="2625">
                    <a:latin typeface="Times New Roman" panose="02020603050405020304" pitchFamily="18" charset="0"/>
                    <a:cs typeface="Times New Roman" panose="02020603050405020304" pitchFamily="18" charset="0"/>
                  </a:rPr>
                  <a:t> member working in a </a:t>
                </a:r>
                <a:r>
                  <a:rPr lang="en-US" sz="2625" b="1">
                    <a:latin typeface="Times New Roman" panose="02020603050405020304" pitchFamily="18" charset="0"/>
                    <a:cs typeface="Times New Roman" panose="02020603050405020304" pitchFamily="18" charset="0"/>
                  </a:rPr>
                  <a:t>different occupation. </a:t>
                </a:r>
                <a:endParaRPr lang="en-CA" sz="2625" b="1">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51C413FD-C4EA-2DE2-CCB2-5E1F914BDC10}"/>
                  </a:ext>
                </a:extLst>
              </p:cNvPr>
              <p:cNvSpPr>
                <a:spLocks noGrp="1" noRot="1" noChangeAspect="1" noMove="1" noResize="1" noEditPoints="1" noAdjustHandles="1" noChangeArrowheads="1" noChangeShapeType="1" noTextEdit="1"/>
              </p:cNvSpPr>
              <p:nvPr>
                <p:ph idx="1"/>
              </p:nvPr>
            </p:nvSpPr>
            <p:spPr>
              <a:xfrm>
                <a:off x="628650" y="1145156"/>
                <a:ext cx="7886700" cy="3636035"/>
              </a:xfrm>
              <a:blipFill>
                <a:blip r:embed="rId3"/>
                <a:stretch>
                  <a:fillRect l="-2550" r="-1314"/>
                </a:stretch>
              </a:blipFill>
            </p:spPr>
            <p:txBody>
              <a:bodyPr/>
              <a:lstStyle/>
              <a:p>
                <a:r>
                  <a:rPr lang="en-US">
                    <a:noFill/>
                  </a:rPr>
                  <a:t> </a:t>
                </a:r>
              </a:p>
            </p:txBody>
          </p:sp>
        </mc:Fallback>
      </mc:AlternateContent>
    </p:spTree>
    <p:extLst>
      <p:ext uri="{BB962C8B-B14F-4D97-AF65-F5344CB8AC3E}">
        <p14:creationId xmlns:p14="http://schemas.microsoft.com/office/powerpoint/2010/main" val="1602289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C1A61F9-1A47-6772-B1D3-BD3617D221EF}"/>
                  </a:ext>
                </a:extLst>
              </p:cNvPr>
              <p:cNvSpPr>
                <a:spLocks noGrp="1"/>
              </p:cNvSpPr>
              <p:nvPr>
                <p:ph type="title"/>
              </p:nvPr>
            </p:nvSpPr>
            <p:spPr>
              <a:xfrm>
                <a:off x="408677" y="150984"/>
                <a:ext cx="7886700" cy="994172"/>
              </a:xfrm>
            </p:spPr>
            <p:txBody>
              <a:bodyPr/>
              <a:lstStyle/>
              <a:p>
                <a14:m>
                  <m:oMath xmlns:m="http://schemas.openxmlformats.org/officeDocument/2006/math">
                    <m:sSub>
                      <m:sSubPr>
                        <m:ctrlPr>
                          <a:rPr lang="en-US" b="1" i="1" smtClean="0">
                            <a:latin typeface="Cambria Math" panose="02040503050406030204" pitchFamily="18" charset="0"/>
                            <a:cs typeface="Times New Roman" panose="02020603050405020304" pitchFamily="18" charset="0"/>
                          </a:rPr>
                        </m:ctrlPr>
                      </m:sSubPr>
                      <m:e>
                        <m:r>
                          <a:rPr lang="en-US" b="1" i="1">
                            <a:latin typeface="Cambria Math" panose="02040503050406030204" pitchFamily="18" charset="0"/>
                            <a:cs typeface="Times New Roman" panose="02020603050405020304" pitchFamily="18" charset="0"/>
                          </a:rPr>
                          <m:t>𝜶</m:t>
                        </m:r>
                      </m:e>
                      <m:sub>
                        <m:r>
                          <a:rPr lang="en-US" b="1" i="1" smtClean="0">
                            <a:latin typeface="Cambria Math" panose="02040503050406030204" pitchFamily="18" charset="0"/>
                            <a:cs typeface="Times New Roman" panose="02020603050405020304" pitchFamily="18" charset="0"/>
                          </a:rPr>
                          <m:t>𝟑</m:t>
                        </m:r>
                      </m:sub>
                    </m:sSub>
                  </m:oMath>
                </a14:m>
                <a:r>
                  <a:rPr lang="en-CA" b="1">
                    <a:latin typeface="Times New Roman" panose="02020603050405020304" pitchFamily="18" charset="0"/>
                    <a:cs typeface="Times New Roman" panose="02020603050405020304" pitchFamily="18" charset="0"/>
                  </a:rPr>
                  <a:t> interpretation</a:t>
                </a:r>
              </a:p>
            </p:txBody>
          </p:sp>
        </mc:Choice>
        <mc:Fallback xmlns="">
          <p:sp>
            <p:nvSpPr>
              <p:cNvPr id="2" name="Title 1">
                <a:extLst>
                  <a:ext uri="{FF2B5EF4-FFF2-40B4-BE49-F238E27FC236}">
                    <a16:creationId xmlns:a16="http://schemas.microsoft.com/office/drawing/2014/main" id="{5C1A61F9-1A47-6772-B1D3-BD3617D221EF}"/>
                  </a:ext>
                </a:extLst>
              </p:cNvPr>
              <p:cNvSpPr>
                <a:spLocks noGrp="1" noRot="1" noChangeAspect="1" noMove="1" noResize="1" noEditPoints="1" noAdjustHandles="1" noChangeArrowheads="1" noChangeShapeType="1" noTextEdit="1"/>
              </p:cNvSpPr>
              <p:nvPr>
                <p:ph type="title"/>
              </p:nvPr>
            </p:nvSpPr>
            <p:spPr>
              <a:xfrm>
                <a:off x="408677" y="150984"/>
                <a:ext cx="7886700" cy="994172"/>
              </a:xfrm>
              <a:blipFill>
                <a:blip r:embed="rId2"/>
                <a:stretch>
                  <a:fillRect t="-245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1C413FD-C4EA-2DE2-CCB2-5E1F914BDC10}"/>
                  </a:ext>
                </a:extLst>
              </p:cNvPr>
              <p:cNvSpPr>
                <a:spLocks noGrp="1"/>
              </p:cNvSpPr>
              <p:nvPr>
                <p:ph idx="1"/>
              </p:nvPr>
            </p:nvSpPr>
            <p:spPr>
              <a:xfrm>
                <a:off x="628650" y="887896"/>
                <a:ext cx="7886700" cy="3893295"/>
              </a:xfrm>
            </p:spPr>
            <p:txBody>
              <a:bodyPr>
                <a:norm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CA" sz="2250" i="1" smtClean="0">
                              <a:latin typeface="Cambria Math" panose="02040503050406030204" pitchFamily="18" charset="0"/>
                            </a:rPr>
                          </m:ctrlPr>
                        </m:sSubPr>
                        <m:e>
                          <m:r>
                            <a:rPr lang="en-CA" sz="2250" i="1">
                              <a:latin typeface="Cambria Math" panose="02040503050406030204" pitchFamily="18" charset="0"/>
                            </a:rPr>
                            <m:t>𝑦</m:t>
                          </m:r>
                        </m:e>
                        <m:sub>
                          <m:r>
                            <a:rPr lang="en-CA" sz="2250" i="1">
                              <a:latin typeface="Cambria Math" panose="02040503050406030204" pitchFamily="18" charset="0"/>
                            </a:rPr>
                            <m:t>𝑖</m:t>
                          </m:r>
                        </m:sub>
                      </m:sSub>
                      <m:r>
                        <a:rPr lang="en-CA" sz="2250" i="1">
                          <a:latin typeface="Cambria Math" panose="02040503050406030204" pitchFamily="18" charset="0"/>
                        </a:rPr>
                        <m:t>=</m:t>
                      </m:r>
                      <m:sSub>
                        <m:sSubPr>
                          <m:ctrlPr>
                            <a:rPr lang="en-CA" sz="2250" i="1">
                              <a:latin typeface="Cambria Math" panose="02040503050406030204" pitchFamily="18" charset="0"/>
                            </a:rPr>
                          </m:ctrlPr>
                        </m:sSubPr>
                        <m:e>
                          <m:r>
                            <a:rPr lang="en-CA" sz="2250" i="1">
                              <a:latin typeface="Cambria Math" panose="02040503050406030204" pitchFamily="18" charset="0"/>
                            </a:rPr>
                            <m:t>𝛼</m:t>
                          </m:r>
                        </m:e>
                        <m:sub>
                          <m:r>
                            <a:rPr lang="en-CA" sz="2250" i="1">
                              <a:latin typeface="Cambria Math" panose="02040503050406030204" pitchFamily="18" charset="0"/>
                            </a:rPr>
                            <m:t>0</m:t>
                          </m:r>
                        </m:sub>
                      </m:sSub>
                      <m:r>
                        <a:rPr lang="en-CA" sz="2250" i="1">
                          <a:latin typeface="Cambria Math" panose="02040503050406030204" pitchFamily="18" charset="0"/>
                        </a:rPr>
                        <m:t>+</m:t>
                      </m:r>
                      <m:sSub>
                        <m:sSubPr>
                          <m:ctrlPr>
                            <a:rPr lang="en-CA" sz="2250" i="1">
                              <a:latin typeface="Cambria Math" panose="02040503050406030204" pitchFamily="18" charset="0"/>
                            </a:rPr>
                          </m:ctrlPr>
                        </m:sSubPr>
                        <m:e>
                          <m:r>
                            <a:rPr lang="en-CA" sz="2250" i="1">
                              <a:latin typeface="Cambria Math" panose="02040503050406030204" pitchFamily="18" charset="0"/>
                            </a:rPr>
                            <m:t>𝛼</m:t>
                          </m:r>
                        </m:e>
                        <m:sub>
                          <m:r>
                            <a:rPr lang="en-CA" sz="2250" i="1">
                              <a:latin typeface="Cambria Math" panose="02040503050406030204" pitchFamily="18" charset="0"/>
                            </a:rPr>
                            <m:t>1</m:t>
                          </m:r>
                        </m:sub>
                      </m:sSub>
                      <m:r>
                        <a:rPr lang="en-CA" sz="2250" i="1">
                          <a:latin typeface="Cambria Math" panose="02040503050406030204" pitchFamily="18" charset="0"/>
                        </a:rPr>
                        <m:t>𝑂𝑢𝑡𝐺𝑟𝑜𝑢</m:t>
                      </m:r>
                      <m:sSub>
                        <m:sSubPr>
                          <m:ctrlPr>
                            <a:rPr lang="en-CA" sz="2250" i="1">
                              <a:latin typeface="Cambria Math" panose="02040503050406030204" pitchFamily="18" charset="0"/>
                            </a:rPr>
                          </m:ctrlPr>
                        </m:sSubPr>
                        <m:e>
                          <m:r>
                            <a:rPr lang="en-CA" sz="2250" i="1">
                              <a:latin typeface="Cambria Math" panose="02040503050406030204" pitchFamily="18" charset="0"/>
                            </a:rPr>
                            <m:t>𝑝</m:t>
                          </m:r>
                        </m:e>
                        <m:sub>
                          <m:r>
                            <a:rPr lang="en-CA" sz="2250" i="1">
                              <a:latin typeface="Cambria Math" panose="02040503050406030204" pitchFamily="18" charset="0"/>
                            </a:rPr>
                            <m:t>𝑖</m:t>
                          </m:r>
                        </m:sub>
                      </m:sSub>
                      <m:r>
                        <a:rPr lang="en-CA" sz="2250" i="1">
                          <a:latin typeface="Cambria Math" panose="02040503050406030204" pitchFamily="18" charset="0"/>
                        </a:rPr>
                        <m:t>+</m:t>
                      </m:r>
                      <m:sSub>
                        <m:sSubPr>
                          <m:ctrlPr>
                            <a:rPr lang="en-CA" sz="2250" i="1">
                              <a:latin typeface="Cambria Math" panose="02040503050406030204" pitchFamily="18" charset="0"/>
                            </a:rPr>
                          </m:ctrlPr>
                        </m:sSubPr>
                        <m:e>
                          <m:r>
                            <a:rPr lang="en-CA" sz="2250" i="1">
                              <a:latin typeface="Cambria Math" panose="02040503050406030204" pitchFamily="18" charset="0"/>
                            </a:rPr>
                            <m:t>𝛼</m:t>
                          </m:r>
                        </m:e>
                        <m:sub>
                          <m:r>
                            <a:rPr lang="en-CA" sz="2250" i="1">
                              <a:latin typeface="Cambria Math" panose="02040503050406030204" pitchFamily="18" charset="0"/>
                            </a:rPr>
                            <m:t>2</m:t>
                          </m:r>
                        </m:sub>
                      </m:sSub>
                      <m:r>
                        <a:rPr lang="en-CA" sz="2250" i="1">
                          <a:latin typeface="Cambria Math" panose="02040503050406030204" pitchFamily="18" charset="0"/>
                        </a:rPr>
                        <m:t>𝑆𝑎𝑚𝑒𝑂𝑐</m:t>
                      </m:r>
                      <m:sSub>
                        <m:sSubPr>
                          <m:ctrlPr>
                            <a:rPr lang="en-CA" sz="2250" i="1">
                              <a:latin typeface="Cambria Math" panose="02040503050406030204" pitchFamily="18" charset="0"/>
                            </a:rPr>
                          </m:ctrlPr>
                        </m:sSubPr>
                        <m:e>
                          <m:r>
                            <a:rPr lang="en-CA" sz="2250" i="1">
                              <a:latin typeface="Cambria Math" panose="02040503050406030204" pitchFamily="18" charset="0"/>
                            </a:rPr>
                            <m:t>𝑐</m:t>
                          </m:r>
                        </m:e>
                        <m:sub>
                          <m:r>
                            <a:rPr lang="en-CA" sz="2250" i="1">
                              <a:latin typeface="Cambria Math" panose="02040503050406030204" pitchFamily="18" charset="0"/>
                            </a:rPr>
                            <m:t>𝑖</m:t>
                          </m:r>
                        </m:sub>
                      </m:sSub>
                      <m:r>
                        <a:rPr lang="en-CA" sz="2250" i="1">
                          <a:latin typeface="Cambria Math" panose="02040503050406030204" pitchFamily="18" charset="0"/>
                        </a:rPr>
                        <m:t>+</m:t>
                      </m:r>
                    </m:oMath>
                  </m:oMathPara>
                </a14:m>
                <a:endParaRPr lang="en-CA" sz="2250" i="1">
                  <a:latin typeface="Times New Roman" panose="02020603050405020304" pitchFamily="18" charset="0"/>
                  <a:cs typeface="Times New Roman" panose="02020603050405020304" pitchFamily="18" charset="0"/>
                </a:endParaRPr>
              </a:p>
              <a:p>
                <a:pPr>
                  <a:lnSpc>
                    <a:spcPct val="150000"/>
                  </a:lnSpc>
                </a:pPr>
                <a:r>
                  <a:rPr lang="en-CA" sz="2250">
                    <a:latin typeface="Times New Roman" panose="02020603050405020304" pitchFamily="18" charset="0"/>
                    <a:cs typeface="Times New Roman" panose="02020603050405020304" pitchFamily="18" charset="0"/>
                  </a:rPr>
                  <a:t>	</a:t>
                </a:r>
                <a14:m>
                  <m:oMath xmlns:m="http://schemas.openxmlformats.org/officeDocument/2006/math">
                    <m:sSub>
                      <m:sSubPr>
                        <m:ctrlPr>
                          <a:rPr lang="en-CA" sz="2250" i="1">
                            <a:latin typeface="Cambria Math" panose="02040503050406030204" pitchFamily="18" charset="0"/>
                          </a:rPr>
                        </m:ctrlPr>
                      </m:sSubPr>
                      <m:e>
                        <m:r>
                          <a:rPr lang="en-CA" sz="2250" i="1">
                            <a:latin typeface="Cambria Math" panose="02040503050406030204" pitchFamily="18" charset="0"/>
                          </a:rPr>
                          <m:t>𝛼</m:t>
                        </m:r>
                      </m:e>
                      <m:sub>
                        <m:r>
                          <a:rPr lang="en-CA" sz="2250" i="1">
                            <a:latin typeface="Cambria Math" panose="02040503050406030204" pitchFamily="18" charset="0"/>
                          </a:rPr>
                          <m:t>3</m:t>
                        </m:r>
                      </m:sub>
                    </m:sSub>
                    <m:d>
                      <m:dPr>
                        <m:ctrlPr>
                          <a:rPr lang="en-CA" sz="2250" i="1">
                            <a:latin typeface="Cambria Math" panose="02040503050406030204" pitchFamily="18" charset="0"/>
                          </a:rPr>
                        </m:ctrlPr>
                      </m:dPr>
                      <m:e>
                        <m:r>
                          <a:rPr lang="en-CA" sz="2250" i="1">
                            <a:latin typeface="Cambria Math" panose="02040503050406030204" pitchFamily="18" charset="0"/>
                          </a:rPr>
                          <m:t>𝑂𝑢𝑡𝐺𝑟𝑜𝑢</m:t>
                        </m:r>
                        <m:sSub>
                          <m:sSubPr>
                            <m:ctrlPr>
                              <a:rPr lang="en-CA" sz="2250" i="1">
                                <a:latin typeface="Cambria Math" panose="02040503050406030204" pitchFamily="18" charset="0"/>
                              </a:rPr>
                            </m:ctrlPr>
                          </m:sSubPr>
                          <m:e>
                            <m:r>
                              <a:rPr lang="en-CA" sz="2250" i="1">
                                <a:latin typeface="Cambria Math" panose="02040503050406030204" pitchFamily="18" charset="0"/>
                              </a:rPr>
                              <m:t>𝑝</m:t>
                            </m:r>
                          </m:e>
                          <m:sub>
                            <m:r>
                              <a:rPr lang="en-CA" sz="2250" i="1">
                                <a:latin typeface="Cambria Math" panose="02040503050406030204" pitchFamily="18" charset="0"/>
                              </a:rPr>
                              <m:t>𝑖</m:t>
                            </m:r>
                          </m:sub>
                        </m:sSub>
                        <m:r>
                          <a:rPr lang="en-CA" sz="2250" i="1">
                            <a:latin typeface="Cambria Math" panose="02040503050406030204" pitchFamily="18" charset="0"/>
                          </a:rPr>
                          <m:t>×</m:t>
                        </m:r>
                        <m:r>
                          <a:rPr lang="en-CA" sz="2250" i="1">
                            <a:latin typeface="Cambria Math" panose="02040503050406030204" pitchFamily="18" charset="0"/>
                          </a:rPr>
                          <m:t>𝑆𝑎𝑚𝑒𝑂𝑐</m:t>
                        </m:r>
                        <m:sSub>
                          <m:sSubPr>
                            <m:ctrlPr>
                              <a:rPr lang="en-CA" sz="2250" i="1">
                                <a:latin typeface="Cambria Math" panose="02040503050406030204" pitchFamily="18" charset="0"/>
                              </a:rPr>
                            </m:ctrlPr>
                          </m:sSubPr>
                          <m:e>
                            <m:r>
                              <a:rPr lang="en-CA" sz="2250" i="1">
                                <a:latin typeface="Cambria Math" panose="02040503050406030204" pitchFamily="18" charset="0"/>
                              </a:rPr>
                              <m:t>𝑐</m:t>
                            </m:r>
                          </m:e>
                          <m:sub>
                            <m:r>
                              <a:rPr lang="en-CA" sz="2250" i="1">
                                <a:latin typeface="Cambria Math" panose="02040503050406030204" pitchFamily="18" charset="0"/>
                              </a:rPr>
                              <m:t>𝑖</m:t>
                            </m:r>
                          </m:sub>
                        </m:sSub>
                      </m:e>
                    </m:d>
                    <m:r>
                      <a:rPr lang="en-CA" sz="2250" i="1">
                        <a:latin typeface="Cambria Math" panose="02040503050406030204" pitchFamily="18" charset="0"/>
                      </a:rPr>
                      <m:t>+</m:t>
                    </m:r>
                    <m:sSubSup>
                      <m:sSubSupPr>
                        <m:ctrlPr>
                          <a:rPr lang="en-CA" sz="2250" i="1">
                            <a:latin typeface="Cambria Math" panose="02040503050406030204" pitchFamily="18" charset="0"/>
                          </a:rPr>
                        </m:ctrlPr>
                      </m:sSubSupPr>
                      <m:e>
                        <m:r>
                          <a:rPr lang="en-CA" sz="2250" i="1">
                            <a:latin typeface="Cambria Math" panose="02040503050406030204" pitchFamily="18" charset="0"/>
                          </a:rPr>
                          <m:t>𝑋</m:t>
                        </m:r>
                      </m:e>
                      <m:sub>
                        <m:r>
                          <a:rPr lang="en-CA" sz="2250" i="1">
                            <a:latin typeface="Cambria Math" panose="02040503050406030204" pitchFamily="18" charset="0"/>
                          </a:rPr>
                          <m:t>𝑖</m:t>
                        </m:r>
                      </m:sub>
                      <m:sup>
                        <m:r>
                          <a:rPr lang="en-CA" sz="2250" i="1">
                            <a:latin typeface="Cambria Math" panose="02040503050406030204" pitchFamily="18" charset="0"/>
                          </a:rPr>
                          <m:t>′</m:t>
                        </m:r>
                      </m:sup>
                    </m:sSubSup>
                    <m:r>
                      <a:rPr lang="en-CA" sz="2250" i="1">
                        <a:latin typeface="Cambria Math" panose="02040503050406030204" pitchFamily="18" charset="0"/>
                      </a:rPr>
                      <m:t>𝛾</m:t>
                    </m:r>
                    <m:r>
                      <a:rPr lang="en-CA" sz="2250" i="1">
                        <a:latin typeface="Cambria Math" panose="02040503050406030204" pitchFamily="18" charset="0"/>
                      </a:rPr>
                      <m:t>+</m:t>
                    </m:r>
                    <m:sSub>
                      <m:sSubPr>
                        <m:ctrlPr>
                          <a:rPr lang="en-CA" sz="2250" i="1">
                            <a:latin typeface="Cambria Math" panose="02040503050406030204" pitchFamily="18" charset="0"/>
                          </a:rPr>
                        </m:ctrlPr>
                      </m:sSubPr>
                      <m:e>
                        <m:r>
                          <a:rPr lang="en-CA" sz="2250" i="1">
                            <a:latin typeface="Cambria Math" panose="02040503050406030204" pitchFamily="18" charset="0"/>
                          </a:rPr>
                          <m:t>𝑢</m:t>
                        </m:r>
                      </m:e>
                      <m:sub>
                        <m:r>
                          <a:rPr lang="en-CA" sz="2250" i="1">
                            <a:latin typeface="Cambria Math" panose="02040503050406030204" pitchFamily="18" charset="0"/>
                          </a:rPr>
                          <m:t>𝑖</m:t>
                        </m:r>
                      </m:sub>
                    </m:sSub>
                  </m:oMath>
                </a14:m>
                <a:endParaRPr lang="en-CA" sz="2250">
                  <a:latin typeface="Times New Roman" panose="02020603050405020304" pitchFamily="18" charset="0"/>
                  <a:cs typeface="Times New Roman" panose="02020603050405020304" pitchFamily="18" charset="0"/>
                </a:endParaRPr>
              </a:p>
              <a:p>
                <a:endParaRPr lang="en-CA" sz="2625">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2625" b="1" i="1" smtClean="0">
                            <a:latin typeface="Cambria Math" panose="02040503050406030204" pitchFamily="18" charset="0"/>
                            <a:cs typeface="Times New Roman" panose="02020603050405020304" pitchFamily="18" charset="0"/>
                          </a:rPr>
                        </m:ctrlPr>
                      </m:sSubPr>
                      <m:e>
                        <m:r>
                          <a:rPr lang="en-US" sz="2625" b="1" i="1" smtClean="0">
                            <a:latin typeface="Cambria Math" panose="02040503050406030204" pitchFamily="18" charset="0"/>
                            <a:cs typeface="Times New Roman" panose="02020603050405020304" pitchFamily="18" charset="0"/>
                          </a:rPr>
                          <m:t>𝜶</m:t>
                        </m:r>
                      </m:e>
                      <m:sub>
                        <m:r>
                          <a:rPr lang="en-US" sz="2625" b="1" i="1" smtClean="0">
                            <a:latin typeface="Cambria Math" panose="02040503050406030204" pitchFamily="18" charset="0"/>
                            <a:cs typeface="Times New Roman" panose="02020603050405020304" pitchFamily="18" charset="0"/>
                          </a:rPr>
                          <m:t>𝟑</m:t>
                        </m:r>
                      </m:sub>
                    </m:sSub>
                    <m:r>
                      <a:rPr lang="en-US" sz="2625" b="1" i="1" smtClean="0">
                        <a:latin typeface="Cambria Math" panose="02040503050406030204" pitchFamily="18" charset="0"/>
                        <a:cs typeface="Times New Roman" panose="02020603050405020304" pitchFamily="18" charset="0"/>
                      </a:rPr>
                      <m:t>: </m:t>
                    </m:r>
                  </m:oMath>
                </a14:m>
                <a:r>
                  <a:rPr lang="en-US" sz="2625">
                    <a:latin typeface="Times New Roman" panose="02020603050405020304" pitchFamily="18" charset="0"/>
                    <a:cs typeface="Times New Roman" panose="02020603050405020304" pitchFamily="18" charset="0"/>
                  </a:rPr>
                  <a:t>the effect of exposure to an </a:t>
                </a:r>
                <a:r>
                  <a:rPr lang="en-US" sz="2625" b="1">
                    <a:latin typeface="Times New Roman" panose="02020603050405020304" pitchFamily="18" charset="0"/>
                    <a:cs typeface="Times New Roman" panose="02020603050405020304" pitchFamily="18" charset="0"/>
                  </a:rPr>
                  <a:t>outgroup member </a:t>
                </a:r>
                <a:r>
                  <a:rPr lang="en-US" sz="2625">
                    <a:latin typeface="Times New Roman" panose="02020603050405020304" pitchFamily="18" charset="0"/>
                    <a:cs typeface="Times New Roman" panose="02020603050405020304" pitchFamily="18" charset="0"/>
                  </a:rPr>
                  <a:t>in the </a:t>
                </a:r>
                <a:r>
                  <a:rPr lang="en-US" sz="2625" b="1">
                    <a:latin typeface="Times New Roman" panose="02020603050405020304" pitchFamily="18" charset="0"/>
                    <a:cs typeface="Times New Roman" panose="02020603050405020304" pitchFamily="18" charset="0"/>
                  </a:rPr>
                  <a:t>same occupation </a:t>
                </a:r>
                <a:r>
                  <a:rPr lang="en-US" sz="2625" i="1">
                    <a:latin typeface="Times New Roman" panose="02020603050405020304" pitchFamily="18" charset="0"/>
                    <a:cs typeface="Times New Roman" panose="02020603050405020304" pitchFamily="18" charset="0"/>
                  </a:rPr>
                  <a:t>relative to all other treatments combined.</a:t>
                </a:r>
              </a:p>
              <a:p>
                <a:endParaRPr lang="en-US" sz="2625" b="1" i="1">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51C413FD-C4EA-2DE2-CCB2-5E1F914BDC10}"/>
                  </a:ext>
                </a:extLst>
              </p:cNvPr>
              <p:cNvSpPr>
                <a:spLocks noGrp="1" noRot="1" noChangeAspect="1" noMove="1" noResize="1" noEditPoints="1" noAdjustHandles="1" noChangeArrowheads="1" noChangeShapeType="1" noTextEdit="1"/>
              </p:cNvSpPr>
              <p:nvPr>
                <p:ph idx="1"/>
              </p:nvPr>
            </p:nvSpPr>
            <p:spPr>
              <a:xfrm>
                <a:off x="628650" y="887896"/>
                <a:ext cx="7886700" cy="3893295"/>
              </a:xfrm>
              <a:blipFill>
                <a:blip r:embed="rId3"/>
                <a:stretch>
                  <a:fillRect l="-2550" r="-850"/>
                </a:stretch>
              </a:blipFill>
            </p:spPr>
            <p:txBody>
              <a:bodyPr/>
              <a:lstStyle/>
              <a:p>
                <a:r>
                  <a:rPr lang="en-US">
                    <a:noFill/>
                  </a:rPr>
                  <a:t> </a:t>
                </a:r>
              </a:p>
            </p:txBody>
          </p:sp>
        </mc:Fallback>
      </mc:AlternateContent>
    </p:spTree>
    <p:extLst>
      <p:ext uri="{BB962C8B-B14F-4D97-AF65-F5344CB8AC3E}">
        <p14:creationId xmlns:p14="http://schemas.microsoft.com/office/powerpoint/2010/main" val="3507297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FBD347-6FB3-0D24-9F81-B846E2C091AB}"/>
              </a:ext>
            </a:extLst>
          </p:cNvPr>
          <p:cNvSpPr txBox="1"/>
          <p:nvPr/>
        </p:nvSpPr>
        <p:spPr>
          <a:xfrm>
            <a:off x="2237873" y="1910030"/>
            <a:ext cx="4668253" cy="707886"/>
          </a:xfrm>
          <a:prstGeom prst="rect">
            <a:avLst/>
          </a:prstGeom>
          <a:noFill/>
        </p:spPr>
        <p:txBody>
          <a:bodyPr wrap="square" rtlCol="0">
            <a:spAutoFit/>
          </a:bodyPr>
          <a:lstStyle/>
          <a:p>
            <a:pPr algn="ctr"/>
            <a:r>
              <a:rPr lang="en-CA" sz="4000">
                <a:latin typeface="Times New Roman" panose="02020603050405020304" pitchFamily="18" charset="0"/>
                <a:cs typeface="Times New Roman" panose="02020603050405020304" pitchFamily="18" charset="0"/>
              </a:rPr>
              <a:t>RESULTS</a:t>
            </a:r>
          </a:p>
        </p:txBody>
      </p:sp>
    </p:spTree>
    <p:extLst>
      <p:ext uri="{BB962C8B-B14F-4D97-AF65-F5344CB8AC3E}">
        <p14:creationId xmlns:p14="http://schemas.microsoft.com/office/powerpoint/2010/main" val="3092521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D55DCF-D3E9-920C-8C2A-AA652A38E784}"/>
              </a:ext>
            </a:extLst>
          </p:cNvPr>
          <p:cNvPicPr>
            <a:picLocks noChangeAspect="1"/>
          </p:cNvPicPr>
          <p:nvPr/>
        </p:nvPicPr>
        <p:blipFill>
          <a:blip r:embed="rId2"/>
          <a:stretch>
            <a:fillRect/>
          </a:stretch>
        </p:blipFill>
        <p:spPr>
          <a:xfrm>
            <a:off x="845532" y="1968050"/>
            <a:ext cx="7556596" cy="2439531"/>
          </a:xfrm>
          <a:prstGeom prst="rect">
            <a:avLst/>
          </a:prstGeom>
        </p:spPr>
      </p:pic>
      <p:sp>
        <p:nvSpPr>
          <p:cNvPr id="4" name="Rectangle 3">
            <a:extLst>
              <a:ext uri="{FF2B5EF4-FFF2-40B4-BE49-F238E27FC236}">
                <a16:creationId xmlns:a16="http://schemas.microsoft.com/office/drawing/2014/main" id="{6E0BDB72-A3A6-03C8-6CCB-8831612C06D3}"/>
              </a:ext>
            </a:extLst>
          </p:cNvPr>
          <p:cNvSpPr/>
          <p:nvPr/>
        </p:nvSpPr>
        <p:spPr>
          <a:xfrm>
            <a:off x="741872" y="4287328"/>
            <a:ext cx="7556596" cy="53636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9366C61C-2C06-F988-A5B8-9BCEFDE39E2C}"/>
              </a:ext>
            </a:extLst>
          </p:cNvPr>
          <p:cNvPicPr>
            <a:picLocks noChangeAspect="1"/>
          </p:cNvPicPr>
          <p:nvPr/>
        </p:nvPicPr>
        <p:blipFill>
          <a:blip r:embed="rId3"/>
          <a:stretch>
            <a:fillRect/>
          </a:stretch>
        </p:blipFill>
        <p:spPr>
          <a:xfrm>
            <a:off x="677636" y="438557"/>
            <a:ext cx="8056064" cy="4474655"/>
          </a:xfrm>
          <a:prstGeom prst="rect">
            <a:avLst/>
          </a:prstGeom>
        </p:spPr>
      </p:pic>
    </p:spTree>
    <p:extLst>
      <p:ext uri="{BB962C8B-B14F-4D97-AF65-F5344CB8AC3E}">
        <p14:creationId xmlns:p14="http://schemas.microsoft.com/office/powerpoint/2010/main" val="1148481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9A9120-04C0-7C8F-C139-554D2CB81837}"/>
              </a:ext>
            </a:extLst>
          </p:cNvPr>
          <p:cNvSpPr>
            <a:spLocks noGrp="1"/>
          </p:cNvSpPr>
          <p:nvPr>
            <p:ph idx="1"/>
          </p:nvPr>
        </p:nvSpPr>
        <p:spPr>
          <a:xfrm>
            <a:off x="611188" y="1224951"/>
            <a:ext cx="7740650" cy="3232749"/>
          </a:xfrm>
        </p:spPr>
        <p:txBody>
          <a:bodyPr/>
          <a:lstStyle/>
          <a:p>
            <a:pPr marL="342900" indent="-342900">
              <a:buFont typeface="Arial" panose="020B0604020202020204" pitchFamily="34" charset="0"/>
              <a:buChar char="•"/>
            </a:pPr>
            <a:r>
              <a:rPr lang="en-US" sz="3000">
                <a:latin typeface="Times New Roman" panose="02020603050405020304" pitchFamily="18" charset="0"/>
                <a:cs typeface="Times New Roman" panose="02020603050405020304" pitchFamily="18" charset="0"/>
              </a:rPr>
              <a:t>Host attitudes worsen by 0.26 SD when presented with a refugee character in the same occupation</a:t>
            </a:r>
          </a:p>
          <a:p>
            <a:pPr marL="700088" lvl="1" indent="-342900">
              <a:buFont typeface="Arial" panose="020B0604020202020204" pitchFamily="34" charset="0"/>
              <a:buChar char="•"/>
            </a:pPr>
            <a:r>
              <a:rPr lang="en-US" sz="3000">
                <a:latin typeface="Times New Roman" panose="02020603050405020304" pitchFamily="18" charset="0"/>
                <a:cs typeface="Times New Roman" panose="02020603050405020304" pitchFamily="18" charset="0"/>
              </a:rPr>
              <a:t>“Small” effect</a:t>
            </a:r>
          </a:p>
          <a:p>
            <a:pPr marL="342900" indent="-342900">
              <a:buFont typeface="Arial" panose="020B0604020202020204" pitchFamily="34" charset="0"/>
              <a:buChar char="•"/>
            </a:pPr>
            <a:r>
              <a:rPr lang="en-US" sz="3000">
                <a:latin typeface="Times New Roman" panose="02020603050405020304" pitchFamily="18" charset="0"/>
                <a:cs typeface="Times New Roman" panose="02020603050405020304" pitchFamily="18" charset="0"/>
              </a:rPr>
              <a:t>Hosts attitudes the same for refugee vs. host in different occupation</a:t>
            </a:r>
          </a:p>
          <a:p>
            <a:pPr marL="342900" indent="-342900">
              <a:buFont typeface="Arial" panose="020B0604020202020204" pitchFamily="34" charset="0"/>
              <a:buChar char="•"/>
            </a:pPr>
            <a:r>
              <a:rPr lang="en-US" sz="3000">
                <a:latin typeface="Times New Roman" panose="02020603050405020304" pitchFamily="18" charset="0"/>
                <a:cs typeface="Times New Roman" panose="02020603050405020304" pitchFamily="18" charset="0"/>
              </a:rPr>
              <a:t>No significant effects for refugee respondents</a:t>
            </a:r>
          </a:p>
        </p:txBody>
      </p:sp>
      <p:sp>
        <p:nvSpPr>
          <p:cNvPr id="4" name="Title 1">
            <a:extLst>
              <a:ext uri="{FF2B5EF4-FFF2-40B4-BE49-F238E27FC236}">
                <a16:creationId xmlns:a16="http://schemas.microsoft.com/office/drawing/2014/main" id="{F8771226-8BE2-3B23-F950-64E52A6C277C}"/>
              </a:ext>
            </a:extLst>
          </p:cNvPr>
          <p:cNvSpPr>
            <a:spLocks noGrp="1"/>
          </p:cNvSpPr>
          <p:nvPr>
            <p:ph type="title"/>
          </p:nvPr>
        </p:nvSpPr>
        <p:spPr>
          <a:xfrm>
            <a:off x="611188" y="412750"/>
            <a:ext cx="7740650" cy="512763"/>
          </a:xfrm>
        </p:spPr>
        <p:txBody>
          <a:bodyPr>
            <a:normAutofit/>
          </a:bodyPr>
          <a:lstStyle/>
          <a:p>
            <a:r>
              <a:rPr lang="en-CA" sz="2625" b="1">
                <a:latin typeface="Times New Roman" panose="02020603050405020304" pitchFamily="18" charset="0"/>
                <a:cs typeface="Times New Roman" panose="02020603050405020304" pitchFamily="18" charset="0"/>
              </a:rPr>
              <a:t>Main RESULTS</a:t>
            </a:r>
          </a:p>
        </p:txBody>
      </p:sp>
    </p:spTree>
    <p:extLst>
      <p:ext uri="{BB962C8B-B14F-4D97-AF65-F5344CB8AC3E}">
        <p14:creationId xmlns:p14="http://schemas.microsoft.com/office/powerpoint/2010/main" val="39136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1B8653-C461-D5D3-90AB-F1ECE0BC621D}"/>
              </a:ext>
            </a:extLst>
          </p:cNvPr>
          <p:cNvPicPr>
            <a:picLocks noChangeAspect="1"/>
          </p:cNvPicPr>
          <p:nvPr/>
        </p:nvPicPr>
        <p:blipFill>
          <a:blip r:embed="rId2"/>
          <a:stretch>
            <a:fillRect/>
          </a:stretch>
        </p:blipFill>
        <p:spPr>
          <a:xfrm>
            <a:off x="425403" y="113803"/>
            <a:ext cx="3999948" cy="4940504"/>
          </a:xfrm>
          <a:prstGeom prst="rect">
            <a:avLst/>
          </a:prstGeom>
        </p:spPr>
      </p:pic>
      <p:sp>
        <p:nvSpPr>
          <p:cNvPr id="8" name="TextBox 7">
            <a:extLst>
              <a:ext uri="{FF2B5EF4-FFF2-40B4-BE49-F238E27FC236}">
                <a16:creationId xmlns:a16="http://schemas.microsoft.com/office/drawing/2014/main" id="{87418D9A-3F69-790B-E8EB-54AFB3776A36}"/>
              </a:ext>
            </a:extLst>
          </p:cNvPr>
          <p:cNvSpPr txBox="1"/>
          <p:nvPr/>
        </p:nvSpPr>
        <p:spPr>
          <a:xfrm>
            <a:off x="4718649" y="1300081"/>
            <a:ext cx="3999948" cy="3416320"/>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Addis Ababa: Exposure to a refugee character in same occupation results in worsening of host attitudes by 0.5 SD</a:t>
            </a:r>
          </a:p>
          <a:p>
            <a:pPr marL="700088"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“Medium” effect size</a:t>
            </a:r>
          </a:p>
          <a:p>
            <a:pPr marL="357188" lvl="1"/>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Results for refugee sub-samples are underpowered</a:t>
            </a:r>
          </a:p>
        </p:txBody>
      </p:sp>
      <p:sp>
        <p:nvSpPr>
          <p:cNvPr id="9" name="Title 1">
            <a:extLst>
              <a:ext uri="{FF2B5EF4-FFF2-40B4-BE49-F238E27FC236}">
                <a16:creationId xmlns:a16="http://schemas.microsoft.com/office/drawing/2014/main" id="{9F1BE1B9-3BE4-4D1F-5576-36A21816A2C8}"/>
              </a:ext>
            </a:extLst>
          </p:cNvPr>
          <p:cNvSpPr txBox="1">
            <a:spLocks/>
          </p:cNvSpPr>
          <p:nvPr/>
        </p:nvSpPr>
        <p:spPr>
          <a:xfrm>
            <a:off x="4718651" y="427099"/>
            <a:ext cx="3253446" cy="513160"/>
          </a:xfrm>
          <a:prstGeom prst="rect">
            <a:avLst/>
          </a:prstGeom>
        </p:spPr>
        <p:txBody>
          <a:bodyPr/>
          <a:lstStyle>
            <a:lvl1pPr algn="l" defTabSz="514350" rtl="0" eaLnBrk="1" latinLnBrk="0" hangingPunct="1">
              <a:lnSpc>
                <a:spcPts val="4100"/>
              </a:lnSpc>
              <a:spcBef>
                <a:spcPct val="0"/>
              </a:spcBef>
              <a:buNone/>
              <a:defRPr sz="4000" kern="1200" cap="all" baseline="0">
                <a:solidFill>
                  <a:schemeClr val="tx2"/>
                </a:solidFill>
                <a:latin typeface="+mj-lt"/>
                <a:ea typeface="+mj-ea"/>
                <a:cs typeface="+mj-cs"/>
              </a:defRPr>
            </a:lvl1pPr>
          </a:lstStyle>
          <a:p>
            <a:r>
              <a:rPr lang="en-US" b="1">
                <a:latin typeface="Times New Roman" panose="02020603050405020304" pitchFamily="18" charset="0"/>
                <a:cs typeface="Times New Roman" panose="02020603050405020304" pitchFamily="18" charset="0"/>
              </a:rPr>
              <a:t>Ethiopia</a:t>
            </a:r>
          </a:p>
        </p:txBody>
      </p:sp>
    </p:spTree>
    <p:extLst>
      <p:ext uri="{BB962C8B-B14F-4D97-AF65-F5344CB8AC3E}">
        <p14:creationId xmlns:p14="http://schemas.microsoft.com/office/powerpoint/2010/main" val="4843377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7418D9A-3F69-790B-E8EB-54AFB3776A36}"/>
              </a:ext>
            </a:extLst>
          </p:cNvPr>
          <p:cNvSpPr txBox="1"/>
          <p:nvPr/>
        </p:nvSpPr>
        <p:spPr>
          <a:xfrm>
            <a:off x="4481887" y="1043097"/>
            <a:ext cx="3999948" cy="3816429"/>
          </a:xfrm>
          <a:prstGeom prst="rect">
            <a:avLst/>
          </a:prstGeom>
          <a:noFill/>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Isingiro: Exposure to a refugee character in different occupation results in worsening of host attitudes by 0.3 SD</a:t>
            </a:r>
          </a:p>
          <a:p>
            <a:pPr marL="700088" lvl="1"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Higher “small” effect size</a:t>
            </a:r>
          </a:p>
          <a:p>
            <a:pPr marL="357188" lvl="1"/>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Weak evidence of more negative host attitudes (0.26 SD) if refugee is in same occupation</a:t>
            </a:r>
          </a:p>
        </p:txBody>
      </p:sp>
      <p:sp>
        <p:nvSpPr>
          <p:cNvPr id="9" name="Title 1">
            <a:extLst>
              <a:ext uri="{FF2B5EF4-FFF2-40B4-BE49-F238E27FC236}">
                <a16:creationId xmlns:a16="http://schemas.microsoft.com/office/drawing/2014/main" id="{9F1BE1B9-3BE4-4D1F-5576-36A21816A2C8}"/>
              </a:ext>
            </a:extLst>
          </p:cNvPr>
          <p:cNvSpPr txBox="1">
            <a:spLocks/>
          </p:cNvSpPr>
          <p:nvPr/>
        </p:nvSpPr>
        <p:spPr>
          <a:xfrm>
            <a:off x="4718651" y="427099"/>
            <a:ext cx="3253446" cy="513160"/>
          </a:xfrm>
          <a:prstGeom prst="rect">
            <a:avLst/>
          </a:prstGeom>
        </p:spPr>
        <p:txBody>
          <a:bodyPr/>
          <a:lstStyle>
            <a:lvl1pPr algn="l" defTabSz="514350" rtl="0" eaLnBrk="1" latinLnBrk="0" hangingPunct="1">
              <a:lnSpc>
                <a:spcPts val="4100"/>
              </a:lnSpc>
              <a:spcBef>
                <a:spcPct val="0"/>
              </a:spcBef>
              <a:buNone/>
              <a:defRPr sz="4000" kern="1200" cap="all" baseline="0">
                <a:solidFill>
                  <a:schemeClr val="tx2"/>
                </a:solidFill>
                <a:latin typeface="+mj-lt"/>
                <a:ea typeface="+mj-ea"/>
                <a:cs typeface="+mj-cs"/>
              </a:defRPr>
            </a:lvl1pPr>
          </a:lstStyle>
          <a:p>
            <a:r>
              <a:rPr lang="en-US" b="1" err="1">
                <a:latin typeface="Times New Roman" panose="02020603050405020304" pitchFamily="18" charset="0"/>
                <a:cs typeface="Times New Roman" panose="02020603050405020304" pitchFamily="18" charset="0"/>
              </a:rPr>
              <a:t>uganda</a:t>
            </a:r>
            <a:endParaRPr lang="en-US" b="1">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FC064AF-C4F1-5FD2-24E3-698D4EAE6121}"/>
              </a:ext>
            </a:extLst>
          </p:cNvPr>
          <p:cNvPicPr>
            <a:picLocks noChangeAspect="1"/>
          </p:cNvPicPr>
          <p:nvPr/>
        </p:nvPicPr>
        <p:blipFill>
          <a:blip r:embed="rId2"/>
          <a:stretch>
            <a:fillRect/>
          </a:stretch>
        </p:blipFill>
        <p:spPr>
          <a:xfrm>
            <a:off x="510084" y="147441"/>
            <a:ext cx="3406308" cy="4848618"/>
          </a:xfrm>
          <a:prstGeom prst="rect">
            <a:avLst/>
          </a:prstGeom>
        </p:spPr>
      </p:pic>
    </p:spTree>
    <p:extLst>
      <p:ext uri="{BB962C8B-B14F-4D97-AF65-F5344CB8AC3E}">
        <p14:creationId xmlns:p14="http://schemas.microsoft.com/office/powerpoint/2010/main" val="140107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8F343-1B7C-72CE-5B3A-FCF8087B78F7}"/>
              </a:ext>
            </a:extLst>
          </p:cNvPr>
          <p:cNvSpPr>
            <a:spLocks noGrp="1"/>
          </p:cNvSpPr>
          <p:nvPr>
            <p:ph type="title"/>
          </p:nvPr>
        </p:nvSpPr>
        <p:spPr/>
        <p:txBody>
          <a:bodyPr/>
          <a:lstStyle/>
          <a:p>
            <a:r>
              <a:rPr lang="en-US" b="1"/>
              <a:t>Results for </a:t>
            </a:r>
            <a:r>
              <a:rPr lang="en-US" b="1" err="1"/>
              <a:t>uganda</a:t>
            </a:r>
            <a:endParaRPr lang="en-US" b="1"/>
          </a:p>
        </p:txBody>
      </p:sp>
      <p:sp>
        <p:nvSpPr>
          <p:cNvPr id="3" name="Content Placeholder 2">
            <a:extLst>
              <a:ext uri="{FF2B5EF4-FFF2-40B4-BE49-F238E27FC236}">
                <a16:creationId xmlns:a16="http://schemas.microsoft.com/office/drawing/2014/main" id="{1F84F962-2F96-4D17-B5E1-ACB55B4DC4A3}"/>
              </a:ext>
            </a:extLst>
          </p:cNvPr>
          <p:cNvSpPr>
            <a:spLocks noGrp="1"/>
          </p:cNvSpPr>
          <p:nvPr>
            <p:ph idx="1"/>
          </p:nvPr>
        </p:nvSpPr>
        <p:spPr/>
        <p:txBody>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Labor market competition matters less relative to Ethiopia</a:t>
            </a:r>
          </a:p>
          <a:p>
            <a:pPr marL="700088"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Refugees in Isingiro are a large share of the population</a:t>
            </a:r>
          </a:p>
          <a:p>
            <a:pPr marL="700088"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More experience working alongside refugees in labor market?</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Negative attitudes among hosts persist despite state investments aimed at inclusion</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Effects for refugees null</a:t>
            </a:r>
          </a:p>
        </p:txBody>
      </p:sp>
    </p:spTree>
    <p:extLst>
      <p:ext uri="{BB962C8B-B14F-4D97-AF65-F5344CB8AC3E}">
        <p14:creationId xmlns:p14="http://schemas.microsoft.com/office/powerpoint/2010/main" val="226987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FBD347-6FB3-0D24-9F81-B846E2C091AB}"/>
              </a:ext>
            </a:extLst>
          </p:cNvPr>
          <p:cNvSpPr txBox="1"/>
          <p:nvPr/>
        </p:nvSpPr>
        <p:spPr>
          <a:xfrm>
            <a:off x="2237873" y="1910030"/>
            <a:ext cx="4668253" cy="707886"/>
          </a:xfrm>
          <a:prstGeom prst="rect">
            <a:avLst/>
          </a:prstGeom>
          <a:noFill/>
        </p:spPr>
        <p:txBody>
          <a:bodyPr wrap="square" rtlCol="0">
            <a:spAutoFit/>
          </a:bodyPr>
          <a:lstStyle/>
          <a:p>
            <a:pPr algn="ctr"/>
            <a:r>
              <a:rPr lang="en-CA" sz="4000" dirty="0">
                <a:latin typeface="Times New Roman" panose="02020603050405020304" pitchFamily="18" charset="0"/>
                <a:cs typeface="Times New Roman" panose="02020603050405020304" pitchFamily="18" charset="0"/>
              </a:rPr>
              <a:t>HETEROGENEITY</a:t>
            </a:r>
          </a:p>
        </p:txBody>
      </p:sp>
    </p:spTree>
    <p:extLst>
      <p:ext uri="{BB962C8B-B14F-4D97-AF65-F5344CB8AC3E}">
        <p14:creationId xmlns:p14="http://schemas.microsoft.com/office/powerpoint/2010/main" val="359144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B542-5282-11A7-6F0F-278C4B6414E7}"/>
              </a:ext>
            </a:extLst>
          </p:cNvPr>
          <p:cNvSpPr>
            <a:spLocks noGrp="1"/>
          </p:cNvSpPr>
          <p:nvPr>
            <p:ph type="title"/>
          </p:nvPr>
        </p:nvSpPr>
        <p:spPr>
          <a:xfrm>
            <a:off x="485335" y="273844"/>
            <a:ext cx="8030015" cy="994172"/>
          </a:xfrm>
        </p:spPr>
        <p:txBody>
          <a:bodyPr/>
          <a:lstStyle/>
          <a:p>
            <a:r>
              <a:rPr lang="en-CA" sz="2500" b="1" dirty="0">
                <a:latin typeface="Times New Roman" panose="02020603050405020304" pitchFamily="18" charset="0"/>
                <a:cs typeface="Times New Roman" panose="02020603050405020304" pitchFamily="18" charset="0"/>
              </a:rPr>
              <a:t>Integration is the only viable durable solution for many refugees</a:t>
            </a:r>
          </a:p>
        </p:txBody>
      </p:sp>
      <p:sp>
        <p:nvSpPr>
          <p:cNvPr id="3" name="Content Placeholder 2">
            <a:extLst>
              <a:ext uri="{FF2B5EF4-FFF2-40B4-BE49-F238E27FC236}">
                <a16:creationId xmlns:a16="http://schemas.microsoft.com/office/drawing/2014/main" id="{A1EBC109-EA53-09F1-8CA3-2C4E9175CBE4}"/>
              </a:ext>
            </a:extLst>
          </p:cNvPr>
          <p:cNvSpPr>
            <a:spLocks noGrp="1"/>
          </p:cNvSpPr>
          <p:nvPr>
            <p:ph idx="1"/>
          </p:nvPr>
        </p:nvSpPr>
        <p:spPr>
          <a:xfrm>
            <a:off x="485335" y="1590157"/>
            <a:ext cx="7886700" cy="3157214"/>
          </a:xfrm>
        </p:spPr>
        <p:txBody>
          <a:bodyPr/>
          <a:lstStyle/>
          <a:p>
            <a:r>
              <a:rPr lang="en-CA" dirty="0">
                <a:latin typeface="Times New Roman" panose="02020603050405020304" pitchFamily="18" charset="0"/>
                <a:cs typeface="Times New Roman" panose="02020603050405020304" pitchFamily="18" charset="0"/>
              </a:rPr>
              <a:t>Integrating refugees into markets and society to reduce aid dependence and promote welfare</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Integration efforts often focused on shared services</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Negative attitudes about refugees persist</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Often expressed through claims of refugees “stealing jobs”</a:t>
            </a:r>
          </a:p>
          <a:p>
            <a:endParaRPr lang="en-CA" dirty="0">
              <a:latin typeface="Times New Roman" panose="02020603050405020304" pitchFamily="18" charset="0"/>
              <a:cs typeface="Times New Roman" panose="02020603050405020304" pitchFamily="18" charset="0"/>
            </a:endParaRPr>
          </a:p>
          <a:p>
            <a:endParaRPr lang="en-CA" dirty="0">
              <a:latin typeface="Times New Roman" panose="02020603050405020304" pitchFamily="18" charset="0"/>
              <a:cs typeface="Times New Roman" panose="02020603050405020304" pitchFamily="18" charset="0"/>
            </a:endParaRPr>
          </a:p>
          <a:p>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208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graph&#10;&#10;Description automatically generated with medium confidence">
            <a:extLst>
              <a:ext uri="{FF2B5EF4-FFF2-40B4-BE49-F238E27FC236}">
                <a16:creationId xmlns:a16="http://schemas.microsoft.com/office/drawing/2014/main" id="{84889A5A-D942-BBA4-656B-B6ED5088C73D}"/>
              </a:ext>
            </a:extLst>
          </p:cNvPr>
          <p:cNvPicPr>
            <a:picLocks noChangeAspect="1"/>
          </p:cNvPicPr>
          <p:nvPr/>
        </p:nvPicPr>
        <p:blipFill>
          <a:blip r:embed="rId2"/>
          <a:stretch>
            <a:fillRect/>
          </a:stretch>
        </p:blipFill>
        <p:spPr>
          <a:xfrm>
            <a:off x="133081" y="0"/>
            <a:ext cx="8572501" cy="5143500"/>
          </a:xfrm>
          <a:prstGeom prst="rect">
            <a:avLst/>
          </a:prstGeom>
        </p:spPr>
      </p:pic>
      <p:sp>
        <p:nvSpPr>
          <p:cNvPr id="11" name="TextBox 10">
            <a:extLst>
              <a:ext uri="{FF2B5EF4-FFF2-40B4-BE49-F238E27FC236}">
                <a16:creationId xmlns:a16="http://schemas.microsoft.com/office/drawing/2014/main" id="{62A23908-68B9-CB84-506B-D1F2991E0581}"/>
              </a:ext>
            </a:extLst>
          </p:cNvPr>
          <p:cNvSpPr txBox="1"/>
          <p:nvPr/>
        </p:nvSpPr>
        <p:spPr>
          <a:xfrm>
            <a:off x="518984" y="4413299"/>
            <a:ext cx="7856743" cy="652971"/>
          </a:xfrm>
          <a:prstGeom prst="rect">
            <a:avLst/>
          </a:prstGeom>
          <a:solidFill>
            <a:schemeClr val="bg1"/>
          </a:solidFill>
        </p:spPr>
        <p:txBody>
          <a:bodyPr wrap="square" rtlCol="0">
            <a:spAutoFit/>
          </a:bodyPr>
          <a:lstStyle/>
          <a:p>
            <a:endParaRPr lang="en-CA" dirty="0"/>
          </a:p>
        </p:txBody>
      </p:sp>
      <p:sp>
        <p:nvSpPr>
          <p:cNvPr id="4" name="TextBox 3">
            <a:extLst>
              <a:ext uri="{FF2B5EF4-FFF2-40B4-BE49-F238E27FC236}">
                <a16:creationId xmlns:a16="http://schemas.microsoft.com/office/drawing/2014/main" id="{19ABCD94-88B2-99BA-A469-26DBC70209B3}"/>
              </a:ext>
            </a:extLst>
          </p:cNvPr>
          <p:cNvSpPr txBox="1"/>
          <p:nvPr/>
        </p:nvSpPr>
        <p:spPr>
          <a:xfrm>
            <a:off x="133081" y="-57150"/>
            <a:ext cx="1787979" cy="1200329"/>
          </a:xfrm>
          <a:prstGeom prst="rect">
            <a:avLst/>
          </a:prstGeom>
          <a:noFill/>
        </p:spPr>
        <p:txBody>
          <a:bodyPr wrap="square" rtlCol="0">
            <a:spAutoFit/>
          </a:bodyPr>
          <a:lstStyle/>
          <a:p>
            <a:r>
              <a:rPr lang="en-US" i="1" dirty="0"/>
              <a:t>Based on industry </a:t>
            </a:r>
          </a:p>
          <a:p>
            <a:r>
              <a:rPr lang="en-US" i="1" dirty="0"/>
              <a:t>average, results for hosts only</a:t>
            </a:r>
            <a:endParaRPr lang="en-CA" i="1" dirty="0"/>
          </a:p>
        </p:txBody>
      </p:sp>
    </p:spTree>
    <p:extLst>
      <p:ext uri="{BB962C8B-B14F-4D97-AF65-F5344CB8AC3E}">
        <p14:creationId xmlns:p14="http://schemas.microsoft.com/office/powerpoint/2010/main" val="1271182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diagram of different languages&#10;&#10;Description automatically generated">
            <a:extLst>
              <a:ext uri="{FF2B5EF4-FFF2-40B4-BE49-F238E27FC236}">
                <a16:creationId xmlns:a16="http://schemas.microsoft.com/office/drawing/2014/main" id="{888A458A-7BA5-FC49-B48C-4E4915ECC21A}"/>
              </a:ext>
            </a:extLst>
          </p:cNvPr>
          <p:cNvPicPr>
            <a:picLocks noChangeAspect="1"/>
          </p:cNvPicPr>
          <p:nvPr/>
        </p:nvPicPr>
        <p:blipFill>
          <a:blip r:embed="rId3"/>
          <a:stretch>
            <a:fillRect/>
          </a:stretch>
        </p:blipFill>
        <p:spPr>
          <a:xfrm>
            <a:off x="52515" y="0"/>
            <a:ext cx="8572501" cy="5143500"/>
          </a:xfrm>
          <a:prstGeom prst="rect">
            <a:avLst/>
          </a:prstGeom>
        </p:spPr>
      </p:pic>
      <p:sp>
        <p:nvSpPr>
          <p:cNvPr id="11" name="TextBox 10">
            <a:extLst>
              <a:ext uri="{FF2B5EF4-FFF2-40B4-BE49-F238E27FC236}">
                <a16:creationId xmlns:a16="http://schemas.microsoft.com/office/drawing/2014/main" id="{62A23908-68B9-CB84-506B-D1F2991E0581}"/>
              </a:ext>
            </a:extLst>
          </p:cNvPr>
          <p:cNvSpPr txBox="1"/>
          <p:nvPr/>
        </p:nvSpPr>
        <p:spPr>
          <a:xfrm>
            <a:off x="518984" y="4413299"/>
            <a:ext cx="7856743" cy="652971"/>
          </a:xfrm>
          <a:prstGeom prst="rect">
            <a:avLst/>
          </a:prstGeom>
          <a:solidFill>
            <a:schemeClr val="bg1"/>
          </a:solidFill>
        </p:spPr>
        <p:txBody>
          <a:bodyPr wrap="square" rtlCol="0">
            <a:spAutoFit/>
          </a:bodyPr>
          <a:lstStyle/>
          <a:p>
            <a:endParaRPr lang="en-CA" dirty="0"/>
          </a:p>
        </p:txBody>
      </p:sp>
      <p:sp>
        <p:nvSpPr>
          <p:cNvPr id="7" name="TextBox 6">
            <a:extLst>
              <a:ext uri="{FF2B5EF4-FFF2-40B4-BE49-F238E27FC236}">
                <a16:creationId xmlns:a16="http://schemas.microsoft.com/office/drawing/2014/main" id="{D67796C9-59D9-ABF7-B272-5389371AE8F9}"/>
              </a:ext>
            </a:extLst>
          </p:cNvPr>
          <p:cNvSpPr txBox="1"/>
          <p:nvPr/>
        </p:nvSpPr>
        <p:spPr>
          <a:xfrm>
            <a:off x="171450" y="57150"/>
            <a:ext cx="2008414" cy="1077218"/>
          </a:xfrm>
          <a:prstGeom prst="rect">
            <a:avLst/>
          </a:prstGeom>
          <a:noFill/>
        </p:spPr>
        <p:txBody>
          <a:bodyPr wrap="square" rtlCol="0">
            <a:spAutoFit/>
          </a:bodyPr>
          <a:lstStyle/>
          <a:p>
            <a:r>
              <a:rPr lang="en-US" sz="1600" i="1" dirty="0"/>
              <a:t>Does host speak </a:t>
            </a:r>
          </a:p>
          <a:p>
            <a:r>
              <a:rPr lang="en-US" sz="1600" i="1" dirty="0"/>
              <a:t>same language as dominant refugee group?</a:t>
            </a:r>
            <a:endParaRPr lang="en-CA" sz="1600" i="1" dirty="0"/>
          </a:p>
        </p:txBody>
      </p:sp>
    </p:spTree>
    <p:extLst>
      <p:ext uri="{BB962C8B-B14F-4D97-AF65-F5344CB8AC3E}">
        <p14:creationId xmlns:p14="http://schemas.microsoft.com/office/powerpoint/2010/main" val="2843711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diagram of a group of people&#10;&#10;Description automatically generated with medium confidence">
            <a:extLst>
              <a:ext uri="{FF2B5EF4-FFF2-40B4-BE49-F238E27FC236}">
                <a16:creationId xmlns:a16="http://schemas.microsoft.com/office/drawing/2014/main" id="{FF432291-A773-5A60-F5E6-462D8D6D4924}"/>
              </a:ext>
            </a:extLst>
          </p:cNvPr>
          <p:cNvPicPr>
            <a:picLocks noChangeAspect="1"/>
          </p:cNvPicPr>
          <p:nvPr/>
        </p:nvPicPr>
        <p:blipFill>
          <a:blip r:embed="rId2"/>
          <a:stretch>
            <a:fillRect/>
          </a:stretch>
        </p:blipFill>
        <p:spPr>
          <a:xfrm>
            <a:off x="165433" y="0"/>
            <a:ext cx="8572501" cy="5143500"/>
          </a:xfrm>
          <a:prstGeom prst="rect">
            <a:avLst/>
          </a:prstGeom>
        </p:spPr>
      </p:pic>
      <p:sp>
        <p:nvSpPr>
          <p:cNvPr id="11" name="TextBox 10">
            <a:extLst>
              <a:ext uri="{FF2B5EF4-FFF2-40B4-BE49-F238E27FC236}">
                <a16:creationId xmlns:a16="http://schemas.microsoft.com/office/drawing/2014/main" id="{62A23908-68B9-CB84-506B-D1F2991E0581}"/>
              </a:ext>
            </a:extLst>
          </p:cNvPr>
          <p:cNvSpPr txBox="1"/>
          <p:nvPr/>
        </p:nvSpPr>
        <p:spPr>
          <a:xfrm>
            <a:off x="518984" y="4413299"/>
            <a:ext cx="7856743" cy="652971"/>
          </a:xfrm>
          <a:prstGeom prst="rect">
            <a:avLst/>
          </a:prstGeom>
          <a:solidFill>
            <a:schemeClr val="bg1"/>
          </a:solidFill>
        </p:spPr>
        <p:txBody>
          <a:bodyPr wrap="square" rtlCol="0">
            <a:spAutoFit/>
          </a:bodyPr>
          <a:lstStyle/>
          <a:p>
            <a:endParaRPr lang="en-CA" dirty="0"/>
          </a:p>
        </p:txBody>
      </p:sp>
      <p:sp>
        <p:nvSpPr>
          <p:cNvPr id="13" name="TextBox 12">
            <a:extLst>
              <a:ext uri="{FF2B5EF4-FFF2-40B4-BE49-F238E27FC236}">
                <a16:creationId xmlns:a16="http://schemas.microsoft.com/office/drawing/2014/main" id="{8D54E752-DB6A-7F64-D936-67537BCC834A}"/>
              </a:ext>
            </a:extLst>
          </p:cNvPr>
          <p:cNvSpPr txBox="1"/>
          <p:nvPr/>
        </p:nvSpPr>
        <p:spPr>
          <a:xfrm>
            <a:off x="285749" y="0"/>
            <a:ext cx="2008414" cy="584775"/>
          </a:xfrm>
          <a:prstGeom prst="rect">
            <a:avLst/>
          </a:prstGeom>
          <a:noFill/>
        </p:spPr>
        <p:txBody>
          <a:bodyPr wrap="square" rtlCol="0">
            <a:spAutoFit/>
          </a:bodyPr>
          <a:lstStyle/>
          <a:p>
            <a:r>
              <a:rPr lang="en-US" sz="1600" i="1" dirty="0"/>
              <a:t>Does host list a single refugee friend?</a:t>
            </a:r>
            <a:endParaRPr lang="en-CA" sz="1600" i="1" dirty="0"/>
          </a:p>
        </p:txBody>
      </p:sp>
    </p:spTree>
    <p:extLst>
      <p:ext uri="{BB962C8B-B14F-4D97-AF65-F5344CB8AC3E}">
        <p14:creationId xmlns:p14="http://schemas.microsoft.com/office/powerpoint/2010/main" val="23431695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FBD347-6FB3-0D24-9F81-B846E2C091AB}"/>
              </a:ext>
            </a:extLst>
          </p:cNvPr>
          <p:cNvSpPr txBox="1"/>
          <p:nvPr/>
        </p:nvSpPr>
        <p:spPr>
          <a:xfrm>
            <a:off x="2237873" y="1910030"/>
            <a:ext cx="4668253" cy="1323439"/>
          </a:xfrm>
          <a:prstGeom prst="rect">
            <a:avLst/>
          </a:prstGeom>
          <a:noFill/>
        </p:spPr>
        <p:txBody>
          <a:bodyPr wrap="square" rtlCol="0">
            <a:spAutoFit/>
          </a:bodyPr>
          <a:lstStyle/>
          <a:p>
            <a:pPr algn="ctr"/>
            <a:r>
              <a:rPr lang="en-CA" sz="4000">
                <a:latin typeface="Times New Roman" panose="02020603050405020304" pitchFamily="18" charset="0"/>
                <a:cs typeface="Times New Roman" panose="02020603050405020304" pitchFamily="18" charset="0"/>
              </a:rPr>
              <a:t>CONCLUDING REMARKS</a:t>
            </a:r>
          </a:p>
        </p:txBody>
      </p:sp>
    </p:spTree>
    <p:extLst>
      <p:ext uri="{BB962C8B-B14F-4D97-AF65-F5344CB8AC3E}">
        <p14:creationId xmlns:p14="http://schemas.microsoft.com/office/powerpoint/2010/main" val="1248028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3B29-DF86-EE28-4D78-E7416B67BA90}"/>
              </a:ext>
            </a:extLst>
          </p:cNvPr>
          <p:cNvSpPr>
            <a:spLocks noGrp="1"/>
          </p:cNvSpPr>
          <p:nvPr>
            <p:ph type="title"/>
          </p:nvPr>
        </p:nvSpPr>
        <p:spPr>
          <a:xfrm>
            <a:off x="611188" y="277204"/>
            <a:ext cx="7740650" cy="513160"/>
          </a:xfrm>
        </p:spPr>
        <p:txBody>
          <a:bodyPr/>
          <a:lstStyle/>
          <a:p>
            <a:r>
              <a:rPr lang="en-US" sz="2400" b="1" dirty="0">
                <a:latin typeface="Times New Roman" panose="02020603050405020304" pitchFamily="18" charset="0"/>
                <a:cs typeface="Times New Roman" panose="02020603050405020304" pitchFamily="18" charset="0"/>
              </a:rPr>
              <a:t>Is perceived, not actual, job competition driving the results?</a:t>
            </a:r>
          </a:p>
        </p:txBody>
      </p:sp>
      <p:sp>
        <p:nvSpPr>
          <p:cNvPr id="3" name="Content Placeholder 2">
            <a:extLst>
              <a:ext uri="{FF2B5EF4-FFF2-40B4-BE49-F238E27FC236}">
                <a16:creationId xmlns:a16="http://schemas.microsoft.com/office/drawing/2014/main" id="{DCCB82F6-8A41-1412-79C4-11D4D9D3CF05}"/>
              </a:ext>
            </a:extLst>
          </p:cNvPr>
          <p:cNvSpPr>
            <a:spLocks noGrp="1"/>
          </p:cNvSpPr>
          <p:nvPr>
            <p:ph idx="1"/>
          </p:nvPr>
        </p:nvSpPr>
        <p:spPr>
          <a:xfrm>
            <a:off x="611188" y="1501541"/>
            <a:ext cx="7740650" cy="2956159"/>
          </a:xfrm>
        </p:spPr>
        <p:txBody>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Significantly more negative attitudes when host exposed to refugee vignette character in same occupation</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But result is driven by Addis Ababa, where refugees are a </a:t>
            </a:r>
            <a:r>
              <a:rPr lang="en-US" u="sng" dirty="0">
                <a:latin typeface="Times New Roman" panose="02020603050405020304" pitchFamily="18" charset="0"/>
                <a:cs typeface="Times New Roman" panose="02020603050405020304" pitchFamily="18" charset="0"/>
              </a:rPr>
              <a:t>tiny</a:t>
            </a:r>
            <a:r>
              <a:rPr lang="en-US" dirty="0">
                <a:latin typeface="Times New Roman" panose="02020603050405020304" pitchFamily="18" charset="0"/>
                <a:cs typeface="Times New Roman" panose="02020603050405020304" pitchFamily="18" charset="0"/>
              </a:rPr>
              <a:t> share of labor force.</a:t>
            </a: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Importantly, attitudes towards refugee in same job strongest in occupation locations with lowest refugee concentrations</a:t>
            </a:r>
          </a:p>
          <a:p>
            <a:pPr marL="700088" lvl="1"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Lebow et al (2024) – Anti-migrant sentiment strongest in areas that do not receive many migrants</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99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B3B29-DF86-EE28-4D78-E7416B67BA90}"/>
              </a:ext>
            </a:extLst>
          </p:cNvPr>
          <p:cNvSpPr>
            <a:spLocks noGrp="1"/>
          </p:cNvSpPr>
          <p:nvPr>
            <p:ph type="title"/>
          </p:nvPr>
        </p:nvSpPr>
        <p:spPr>
          <a:xfrm>
            <a:off x="611188" y="277204"/>
            <a:ext cx="7740650" cy="513160"/>
          </a:xfrm>
        </p:spPr>
        <p:txBody>
          <a:bodyPr/>
          <a:lstStyle/>
          <a:p>
            <a:r>
              <a:rPr lang="en-US" sz="2400" b="1" dirty="0">
                <a:latin typeface="Times New Roman" panose="02020603050405020304" pitchFamily="18" charset="0"/>
                <a:cs typeface="Times New Roman" panose="02020603050405020304" pitchFamily="18" charset="0"/>
              </a:rPr>
              <a:t>Quality of refugee-host interactions appears to influence host attitudes</a:t>
            </a:r>
          </a:p>
        </p:txBody>
      </p:sp>
      <p:sp>
        <p:nvSpPr>
          <p:cNvPr id="3" name="Content Placeholder 2">
            <a:extLst>
              <a:ext uri="{FF2B5EF4-FFF2-40B4-BE49-F238E27FC236}">
                <a16:creationId xmlns:a16="http://schemas.microsoft.com/office/drawing/2014/main" id="{DCCB82F6-8A41-1412-79C4-11D4D9D3CF05}"/>
              </a:ext>
            </a:extLst>
          </p:cNvPr>
          <p:cNvSpPr>
            <a:spLocks noGrp="1"/>
          </p:cNvSpPr>
          <p:nvPr>
            <p:ph idx="1"/>
          </p:nvPr>
        </p:nvSpPr>
        <p:spPr>
          <a:xfrm>
            <a:off x="611188" y="1501541"/>
            <a:ext cx="7740650" cy="2956159"/>
          </a:xfrm>
        </p:spPr>
        <p:txBody>
          <a:bodyPr/>
          <a:lstStyle/>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Hosts who speak the same language as dominant refugee group and have at least one refugee friend – attitudes towards refugee in same occupation are unaffected</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Selection bias with contact hypothesis </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Betts et al (2023) – strong social cohesion among ethnic Somalis and Somali refugees</a:t>
            </a:r>
          </a:p>
          <a:p>
            <a:pPr marL="342900" indent="-34290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448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ED56B-E5C8-84B3-212A-CE1A91CCF2E8}"/>
              </a:ext>
            </a:extLst>
          </p:cNvPr>
          <p:cNvSpPr>
            <a:spLocks noGrp="1"/>
          </p:cNvSpPr>
          <p:nvPr>
            <p:ph type="ctrTitle"/>
          </p:nvPr>
        </p:nvSpPr>
        <p:spPr>
          <a:xfrm>
            <a:off x="431800" y="2632710"/>
            <a:ext cx="8280400" cy="842010"/>
          </a:xfrm>
        </p:spPr>
        <p:txBody>
          <a:bodyPr/>
          <a:lstStyle/>
          <a:p>
            <a:r>
              <a:rPr lang="en-US"/>
              <a:t>THANK YOU</a:t>
            </a:r>
            <a:br>
              <a:rPr lang="en-US"/>
            </a:br>
            <a:r>
              <a:rPr lang="en-US"/>
              <a:t>csalemi@uvic.ca</a:t>
            </a:r>
          </a:p>
        </p:txBody>
      </p:sp>
    </p:spTree>
    <p:extLst>
      <p:ext uri="{BB962C8B-B14F-4D97-AF65-F5344CB8AC3E}">
        <p14:creationId xmlns:p14="http://schemas.microsoft.com/office/powerpoint/2010/main" val="494689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1931-E17A-45EF-F931-8DF24F906CB1}"/>
              </a:ext>
            </a:extLst>
          </p:cNvPr>
          <p:cNvSpPr>
            <a:spLocks noGrp="1"/>
          </p:cNvSpPr>
          <p:nvPr>
            <p:ph type="title"/>
          </p:nvPr>
        </p:nvSpPr>
        <p:spPr/>
        <p:txBody>
          <a:bodyPr/>
          <a:lstStyle/>
          <a:p>
            <a:r>
              <a:rPr lang="en-CA" sz="2600" b="1">
                <a:latin typeface="Times New Roman" panose="02020603050405020304" pitchFamily="18" charset="0"/>
                <a:cs typeface="Times New Roman" panose="02020603050405020304" pitchFamily="18" charset="0"/>
              </a:rPr>
              <a:t>DO RESPONSES REFLECT TRUE BEHAVIOR?</a:t>
            </a:r>
          </a:p>
        </p:txBody>
      </p:sp>
      <p:sp>
        <p:nvSpPr>
          <p:cNvPr id="3" name="Content Placeholder 2">
            <a:extLst>
              <a:ext uri="{FF2B5EF4-FFF2-40B4-BE49-F238E27FC236}">
                <a16:creationId xmlns:a16="http://schemas.microsoft.com/office/drawing/2014/main" id="{9F0E723A-2144-857B-5CBF-DC7044FD741B}"/>
              </a:ext>
            </a:extLst>
          </p:cNvPr>
          <p:cNvSpPr>
            <a:spLocks noGrp="1"/>
          </p:cNvSpPr>
          <p:nvPr>
            <p:ph idx="1"/>
          </p:nvPr>
        </p:nvSpPr>
        <p:spPr/>
        <p:txBody>
          <a:bodyPr/>
          <a:lstStyle/>
          <a:p>
            <a:pPr marL="342900" indent="-342900">
              <a:buFont typeface="Arial" panose="020B0604020202020204" pitchFamily="34" charset="0"/>
              <a:buChar char="•"/>
            </a:pPr>
            <a:r>
              <a:rPr lang="en-CA">
                <a:latin typeface="Times New Roman" panose="02020603050405020304" pitchFamily="18" charset="0"/>
                <a:cs typeface="Times New Roman" panose="02020603050405020304" pitchFamily="18" charset="0"/>
              </a:rPr>
              <a:t>Hypothetical bias</a:t>
            </a:r>
          </a:p>
          <a:p>
            <a:pPr marL="342900" indent="-342900">
              <a:buFont typeface="Arial" panose="020B0604020202020204" pitchFamily="34" charset="0"/>
              <a:buChar char="•"/>
            </a:pPr>
            <a:r>
              <a:rPr lang="en-CA">
                <a:latin typeface="Times New Roman" panose="02020603050405020304" pitchFamily="18" charset="0"/>
                <a:cs typeface="Times New Roman" panose="02020603050405020304" pitchFamily="18" charset="0"/>
              </a:rPr>
              <a:t>Social desirability bias</a:t>
            </a:r>
          </a:p>
          <a:p>
            <a:pPr marL="342900" indent="-342900">
              <a:buFont typeface="Arial" panose="020B0604020202020204" pitchFamily="34" charset="0"/>
              <a:buChar char="•"/>
            </a:pPr>
            <a:r>
              <a:rPr lang="en-CA">
                <a:latin typeface="Times New Roman" panose="02020603050405020304" pitchFamily="18" charset="0"/>
                <a:cs typeface="Times New Roman" panose="02020603050405020304" pitchFamily="18" charset="0"/>
              </a:rPr>
              <a:t>Strategic behavior</a:t>
            </a:r>
          </a:p>
          <a:p>
            <a:pPr marL="342900" indent="-342900">
              <a:buFont typeface="Arial" panose="020B0604020202020204" pitchFamily="34" charset="0"/>
              <a:buChar char="•"/>
            </a:pPr>
            <a:r>
              <a:rPr lang="en-CA">
                <a:latin typeface="Times New Roman" panose="02020603050405020304" pitchFamily="18" charset="0"/>
                <a:cs typeface="Times New Roman" panose="02020603050405020304" pitchFamily="18" charset="0"/>
              </a:rPr>
              <a:t>Validity of vignette experiment?</a:t>
            </a:r>
          </a:p>
          <a:p>
            <a:pPr marL="700088" lvl="1" indent="-342900">
              <a:buFont typeface="Arial" panose="020B0604020202020204" pitchFamily="34" charset="0"/>
              <a:buChar char="•"/>
            </a:pPr>
            <a:r>
              <a:rPr lang="en-CA">
                <a:latin typeface="Times New Roman" panose="02020603050405020304" pitchFamily="18" charset="0"/>
                <a:cs typeface="Times New Roman" panose="02020603050405020304" pitchFamily="18" charset="0"/>
              </a:rPr>
              <a:t>Past work suggests that when costs associated with actions are higher, vignette experiments overstate willingness to take action (</a:t>
            </a:r>
            <a:r>
              <a:rPr lang="en-CA" err="1">
                <a:latin typeface="Times New Roman" panose="02020603050405020304" pitchFamily="18" charset="0"/>
                <a:cs typeface="Times New Roman" panose="02020603050405020304" pitchFamily="18" charset="0"/>
              </a:rPr>
              <a:t>Hainmueller</a:t>
            </a:r>
            <a:r>
              <a:rPr lang="en-CA">
                <a:latin typeface="Times New Roman" panose="02020603050405020304" pitchFamily="18" charset="0"/>
                <a:cs typeface="Times New Roman" panose="02020603050405020304" pitchFamily="18" charset="0"/>
              </a:rPr>
              <a:t> et al. 2015, Whiting and Ma 2021)</a:t>
            </a:r>
          </a:p>
        </p:txBody>
      </p:sp>
    </p:spTree>
    <p:extLst>
      <p:ext uri="{BB962C8B-B14F-4D97-AF65-F5344CB8AC3E}">
        <p14:creationId xmlns:p14="http://schemas.microsoft.com/office/powerpoint/2010/main" val="292331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A186A-611A-82B1-F865-6D6663209106}"/>
              </a:ext>
            </a:extLst>
          </p:cNvPr>
          <p:cNvSpPr>
            <a:spLocks noGrp="1"/>
          </p:cNvSpPr>
          <p:nvPr>
            <p:ph type="title"/>
          </p:nvPr>
        </p:nvSpPr>
        <p:spPr/>
        <p:txBody>
          <a:bodyPr/>
          <a:lstStyle/>
          <a:p>
            <a:r>
              <a:rPr lang="en-US" b="1">
                <a:latin typeface="Times New Roman" panose="02020603050405020304" pitchFamily="18" charset="0"/>
                <a:cs typeface="Times New Roman" panose="02020603050405020304" pitchFamily="18" charset="0"/>
              </a:rPr>
              <a:t>Our study seeks to answer the question:</a:t>
            </a:r>
          </a:p>
        </p:txBody>
      </p:sp>
      <p:sp>
        <p:nvSpPr>
          <p:cNvPr id="3" name="Content Placeholder 2">
            <a:extLst>
              <a:ext uri="{FF2B5EF4-FFF2-40B4-BE49-F238E27FC236}">
                <a16:creationId xmlns:a16="http://schemas.microsoft.com/office/drawing/2014/main" id="{694DCE69-1B85-7D9A-690B-F62690DA57A4}"/>
              </a:ext>
            </a:extLst>
          </p:cNvPr>
          <p:cNvSpPr>
            <a:spLocks noGrp="1"/>
          </p:cNvSpPr>
          <p:nvPr>
            <p:ph idx="1"/>
          </p:nvPr>
        </p:nvSpPr>
        <p:spPr/>
        <p:txBody>
          <a:bodyPr/>
          <a:lstStyle/>
          <a:p>
            <a:endParaRPr lang="en-US" sz="2850" dirty="0">
              <a:latin typeface="Times New Roman" panose="02020603050405020304" pitchFamily="18" charset="0"/>
              <a:cs typeface="Times New Roman" panose="02020603050405020304" pitchFamily="18" charset="0"/>
            </a:endParaRPr>
          </a:p>
          <a:p>
            <a:r>
              <a:rPr lang="en-US" sz="2850" dirty="0">
                <a:latin typeface="Times New Roman" panose="02020603050405020304" pitchFamily="18" charset="0"/>
                <a:cs typeface="Times New Roman" panose="02020603050405020304" pitchFamily="18" charset="0"/>
              </a:rPr>
              <a:t>Do perceptions of labor market competition influence out-group attitudes in refugee hosting contexts?</a:t>
            </a:r>
          </a:p>
          <a:p>
            <a:endParaRPr lang="en-US" sz="285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808042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53E4D-7636-81B2-79EA-B2C4EABCEB64}"/>
              </a:ext>
            </a:extLst>
          </p:cNvPr>
          <p:cNvSpPr>
            <a:spLocks noGrp="1"/>
          </p:cNvSpPr>
          <p:nvPr>
            <p:ph type="title"/>
          </p:nvPr>
        </p:nvSpPr>
        <p:spPr>
          <a:xfrm>
            <a:off x="418683" y="155377"/>
            <a:ext cx="7740650" cy="513160"/>
          </a:xfrm>
        </p:spPr>
        <p:txBody>
          <a:bodyPr/>
          <a:lstStyle/>
          <a:p>
            <a:r>
              <a:rPr lang="en-CA" b="1">
                <a:latin typeface="Times New Roman" panose="02020603050405020304" pitchFamily="18" charset="0"/>
                <a:cs typeface="Times New Roman" panose="02020603050405020304" pitchFamily="18" charset="0"/>
              </a:rPr>
              <a:t>Survey experiment </a:t>
            </a:r>
          </a:p>
        </p:txBody>
      </p:sp>
      <p:sp>
        <p:nvSpPr>
          <p:cNvPr id="3" name="Content Placeholder 2">
            <a:extLst>
              <a:ext uri="{FF2B5EF4-FFF2-40B4-BE49-F238E27FC236}">
                <a16:creationId xmlns:a16="http://schemas.microsoft.com/office/drawing/2014/main" id="{084C5DA3-64C1-3173-D583-4718EDE247BA}"/>
              </a:ext>
            </a:extLst>
          </p:cNvPr>
          <p:cNvSpPr>
            <a:spLocks noGrp="1"/>
          </p:cNvSpPr>
          <p:nvPr>
            <p:ph idx="1"/>
          </p:nvPr>
        </p:nvSpPr>
        <p:spPr>
          <a:xfrm>
            <a:off x="418683" y="847023"/>
            <a:ext cx="8096667" cy="3928035"/>
          </a:xfrm>
        </p:spPr>
        <p:txBody>
          <a:bodyPr/>
          <a:lstStyle/>
          <a:p>
            <a:r>
              <a:rPr lang="en-CA">
                <a:latin typeface="Times New Roman" panose="02020603050405020304" pitchFamily="18" charset="0"/>
                <a:cs typeface="Times New Roman" panose="02020603050405020304" pitchFamily="18" charset="0"/>
              </a:rPr>
              <a:t>Vignette experiment conducted in rural/urban Ethiopia and Uganda</a:t>
            </a:r>
          </a:p>
          <a:p>
            <a:endParaRPr lang="en-CA">
              <a:latin typeface="Times New Roman" panose="02020603050405020304" pitchFamily="18" charset="0"/>
              <a:cs typeface="Times New Roman" panose="02020603050405020304" pitchFamily="18" charset="0"/>
            </a:endParaRPr>
          </a:p>
          <a:p>
            <a:r>
              <a:rPr lang="en-CA">
                <a:latin typeface="Times New Roman" panose="02020603050405020304" pitchFamily="18" charset="0"/>
                <a:cs typeface="Times New Roman" panose="02020603050405020304" pitchFamily="18" charset="0"/>
              </a:rPr>
              <a:t>Survey refugees and local (“host”) community</a:t>
            </a:r>
          </a:p>
          <a:p>
            <a:endParaRPr lang="en-CA">
              <a:latin typeface="Times New Roman" panose="02020603050405020304" pitchFamily="18" charset="0"/>
              <a:cs typeface="Times New Roman" panose="02020603050405020304" pitchFamily="18" charset="0"/>
            </a:endParaRPr>
          </a:p>
          <a:p>
            <a:r>
              <a:rPr lang="en-CA">
                <a:latin typeface="Times New Roman" panose="02020603050405020304" pitchFamily="18" charset="0"/>
                <a:cs typeface="Times New Roman" panose="02020603050405020304" pitchFamily="18" charset="0"/>
              </a:rPr>
              <a:t>Vignette tells story about jobseeker</a:t>
            </a:r>
          </a:p>
          <a:p>
            <a:pPr lvl="1"/>
            <a:r>
              <a:rPr lang="en-CA">
                <a:latin typeface="Times New Roman" panose="02020603050405020304" pitchFamily="18" charset="0"/>
                <a:cs typeface="Times New Roman" panose="02020603050405020304" pitchFamily="18" charset="0"/>
              </a:rPr>
              <a:t>Randomize refugee/national</a:t>
            </a:r>
          </a:p>
          <a:p>
            <a:pPr lvl="1"/>
            <a:r>
              <a:rPr lang="en-CA">
                <a:latin typeface="Times New Roman" panose="02020603050405020304" pitchFamily="18" charset="0"/>
                <a:cs typeface="Times New Roman" panose="02020603050405020304" pitchFamily="18" charset="0"/>
              </a:rPr>
              <a:t>Randomize same/different occupation</a:t>
            </a:r>
          </a:p>
          <a:p>
            <a:pPr marL="342900" lvl="1" indent="0">
              <a:buNone/>
            </a:pPr>
            <a:endParaRPr lang="en-CA">
              <a:latin typeface="Times New Roman" panose="02020603050405020304" pitchFamily="18" charset="0"/>
              <a:cs typeface="Times New Roman" panose="02020603050405020304" pitchFamily="18" charset="0"/>
            </a:endParaRPr>
          </a:p>
          <a:p>
            <a:r>
              <a:rPr lang="en-CA">
                <a:latin typeface="Times New Roman" panose="02020603050405020304" pitchFamily="18" charset="0"/>
                <a:cs typeface="Times New Roman" panose="02020603050405020304" pitchFamily="18" charset="0"/>
              </a:rPr>
              <a:t>Ask inclusion questions about vignette character</a:t>
            </a:r>
          </a:p>
        </p:txBody>
      </p:sp>
    </p:spTree>
    <p:extLst>
      <p:ext uri="{BB962C8B-B14F-4D97-AF65-F5344CB8AC3E}">
        <p14:creationId xmlns:p14="http://schemas.microsoft.com/office/powerpoint/2010/main" val="111548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6569-9975-462C-88F2-E3C43D0E6345}"/>
              </a:ext>
            </a:extLst>
          </p:cNvPr>
          <p:cNvSpPr>
            <a:spLocks noGrp="1"/>
          </p:cNvSpPr>
          <p:nvPr>
            <p:ph type="title"/>
          </p:nvPr>
        </p:nvSpPr>
        <p:spPr>
          <a:xfrm>
            <a:off x="476434" y="273843"/>
            <a:ext cx="7740650" cy="513160"/>
          </a:xfrm>
        </p:spPr>
        <p:txBody>
          <a:bodyPr/>
          <a:lstStyle/>
          <a:p>
            <a:r>
              <a:rPr lang="en-CA" sz="3400" b="1">
                <a:latin typeface="Times New Roman" panose="02020603050405020304" pitchFamily="18" charset="0"/>
                <a:cs typeface="Times New Roman" panose="02020603050405020304" pitchFamily="18" charset="0"/>
              </a:rPr>
              <a:t>part of DISCOURSE on increasing refugee inclusion</a:t>
            </a:r>
          </a:p>
        </p:txBody>
      </p:sp>
      <p:sp>
        <p:nvSpPr>
          <p:cNvPr id="3" name="Content Placeholder 2">
            <a:extLst>
              <a:ext uri="{FF2B5EF4-FFF2-40B4-BE49-F238E27FC236}">
                <a16:creationId xmlns:a16="http://schemas.microsoft.com/office/drawing/2014/main" id="{756B5AA5-DD47-8088-9E1D-D217B85DFD12}"/>
              </a:ext>
            </a:extLst>
          </p:cNvPr>
          <p:cNvSpPr>
            <a:spLocks noGrp="1"/>
          </p:cNvSpPr>
          <p:nvPr>
            <p:ph idx="1"/>
          </p:nvPr>
        </p:nvSpPr>
        <p:spPr>
          <a:xfrm>
            <a:off x="336884" y="1606153"/>
            <a:ext cx="8178466" cy="3263504"/>
          </a:xfrm>
        </p:spPr>
        <p:txBody>
          <a:bodyPr/>
          <a:lstStyle/>
          <a:p>
            <a:r>
              <a:rPr lang="en-CA" b="1" dirty="0">
                <a:latin typeface="Times New Roman" panose="02020603050405020304" pitchFamily="18" charset="0"/>
                <a:cs typeface="Times New Roman" panose="02020603050405020304" pitchFamily="18" charset="0"/>
              </a:rPr>
              <a:t>Contact hypothesis </a:t>
            </a:r>
            <a:r>
              <a:rPr lang="en-CA" dirty="0">
                <a:latin typeface="Times New Roman" panose="02020603050405020304" pitchFamily="18" charset="0"/>
                <a:cs typeface="Times New Roman" panose="02020603050405020304" pitchFamily="18" charset="0"/>
              </a:rPr>
              <a:t>(Betts et al. 2022; </a:t>
            </a:r>
            <a:r>
              <a:rPr lang="en-CA" dirty="0" err="1">
                <a:latin typeface="Times New Roman" panose="02020603050405020304" pitchFamily="18" charset="0"/>
                <a:cs typeface="Times New Roman" panose="02020603050405020304" pitchFamily="18" charset="0"/>
              </a:rPr>
              <a:t>Scacco</a:t>
            </a:r>
            <a:r>
              <a:rPr lang="en-CA" dirty="0">
                <a:latin typeface="Times New Roman" panose="02020603050405020304" pitchFamily="18" charset="0"/>
                <a:cs typeface="Times New Roman" panose="02020603050405020304" pitchFamily="18" charset="0"/>
              </a:rPr>
              <a:t> &amp; Warren 2018)</a:t>
            </a:r>
          </a:p>
          <a:p>
            <a:endParaRPr lang="en-CA"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Cash transfers </a:t>
            </a:r>
            <a:r>
              <a:rPr lang="en-CA" dirty="0">
                <a:latin typeface="Times New Roman" panose="02020603050405020304" pitchFamily="18" charset="0"/>
                <a:cs typeface="Times New Roman" panose="02020603050405020304" pitchFamily="18" charset="0"/>
              </a:rPr>
              <a:t>(Valli, Peterman, &amp; </a:t>
            </a:r>
            <a:r>
              <a:rPr lang="en-CA" dirty="0" err="1">
                <a:latin typeface="Times New Roman" panose="02020603050405020304" pitchFamily="18" charset="0"/>
                <a:cs typeface="Times New Roman" panose="02020603050405020304" pitchFamily="18" charset="0"/>
              </a:rPr>
              <a:t>Hidrobo</a:t>
            </a:r>
            <a:r>
              <a:rPr lang="en-CA" dirty="0">
                <a:latin typeface="Times New Roman" panose="02020603050405020304" pitchFamily="18" charset="0"/>
                <a:cs typeface="Times New Roman" panose="02020603050405020304" pitchFamily="18" charset="0"/>
              </a:rPr>
              <a:t>, 2019, </a:t>
            </a:r>
            <a:r>
              <a:rPr lang="en-CA" dirty="0" err="1">
                <a:latin typeface="Times New Roman" panose="02020603050405020304" pitchFamily="18" charset="0"/>
                <a:cs typeface="Times New Roman" panose="02020603050405020304" pitchFamily="18" charset="0"/>
              </a:rPr>
              <a:t>Baseler</a:t>
            </a:r>
            <a:r>
              <a:rPr lang="en-CA" dirty="0">
                <a:latin typeface="Times New Roman" panose="02020603050405020304" pitchFamily="18" charset="0"/>
                <a:cs typeface="Times New Roman" panose="02020603050405020304" pitchFamily="18" charset="0"/>
              </a:rPr>
              <a:t> et al. 2022, Lehmann &amp; Masterson 2020)</a:t>
            </a:r>
          </a:p>
          <a:p>
            <a:endParaRPr lang="en-CA"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Vignette experiments </a:t>
            </a:r>
            <a:r>
              <a:rPr lang="en-CA" dirty="0">
                <a:latin typeface="Times New Roman" panose="02020603050405020304" pitchFamily="18" charset="0"/>
                <a:cs typeface="Times New Roman" panose="02020603050405020304" pitchFamily="18" charset="0"/>
              </a:rPr>
              <a:t>(</a:t>
            </a:r>
            <a:r>
              <a:rPr lang="en-CA" dirty="0" err="1">
                <a:latin typeface="Times New Roman" panose="02020603050405020304" pitchFamily="18" charset="0"/>
                <a:cs typeface="Times New Roman" panose="02020603050405020304" pitchFamily="18" charset="0"/>
              </a:rPr>
              <a:t>Adida</a:t>
            </a:r>
            <a:r>
              <a:rPr lang="en-CA" dirty="0">
                <a:latin typeface="Times New Roman" panose="02020603050405020304" pitchFamily="18" charset="0"/>
                <a:cs typeface="Times New Roman" panose="02020603050405020304" pitchFamily="18" charset="0"/>
              </a:rPr>
              <a:t>, Lo &amp; </a:t>
            </a:r>
            <a:r>
              <a:rPr lang="en-CA" dirty="0" err="1">
                <a:latin typeface="Times New Roman" panose="02020603050405020304" pitchFamily="18" charset="0"/>
                <a:cs typeface="Times New Roman" panose="02020603050405020304" pitchFamily="18" charset="0"/>
              </a:rPr>
              <a:t>Platas</a:t>
            </a:r>
            <a:r>
              <a:rPr lang="en-CA" dirty="0">
                <a:latin typeface="Times New Roman" panose="02020603050405020304" pitchFamily="18" charset="0"/>
                <a:cs typeface="Times New Roman" panose="02020603050405020304" pitchFamily="18" charset="0"/>
              </a:rPr>
              <a:t> 2018; </a:t>
            </a:r>
            <a:r>
              <a:rPr lang="en-CA" dirty="0" err="1">
                <a:latin typeface="Times New Roman" panose="02020603050405020304" pitchFamily="18" charset="0"/>
                <a:cs typeface="Times New Roman" panose="02020603050405020304" pitchFamily="18" charset="0"/>
              </a:rPr>
              <a:t>Cattaneo</a:t>
            </a:r>
            <a:r>
              <a:rPr lang="en-CA" dirty="0">
                <a:latin typeface="Times New Roman" panose="02020603050405020304" pitchFamily="18" charset="0"/>
                <a:cs typeface="Times New Roman" panose="02020603050405020304" pitchFamily="18" charset="0"/>
              </a:rPr>
              <a:t> &amp; </a:t>
            </a:r>
            <a:r>
              <a:rPr lang="en-CA" dirty="0" err="1">
                <a:latin typeface="Times New Roman" panose="02020603050405020304" pitchFamily="18" charset="0"/>
                <a:cs typeface="Times New Roman" panose="02020603050405020304" pitchFamily="18" charset="0"/>
              </a:rPr>
              <a:t>Grieco</a:t>
            </a:r>
            <a:r>
              <a:rPr lang="en-CA" dirty="0">
                <a:latin typeface="Times New Roman" panose="02020603050405020304" pitchFamily="18" charset="0"/>
                <a:cs typeface="Times New Roman" panose="02020603050405020304" pitchFamily="18" charset="0"/>
              </a:rPr>
              <a:t> 2021; </a:t>
            </a:r>
            <a:r>
              <a:rPr lang="en-CA" dirty="0" err="1">
                <a:latin typeface="Times New Roman" panose="02020603050405020304" pitchFamily="18" charset="0"/>
                <a:cs typeface="Times New Roman" panose="02020603050405020304" pitchFamily="18" charset="0"/>
              </a:rPr>
              <a:t>Chatruc</a:t>
            </a:r>
            <a:r>
              <a:rPr lang="en-CA" dirty="0">
                <a:latin typeface="Times New Roman" panose="02020603050405020304" pitchFamily="18" charset="0"/>
                <a:cs typeface="Times New Roman" panose="02020603050405020304" pitchFamily="18" charset="0"/>
              </a:rPr>
              <a:t> et al. 2021)</a:t>
            </a:r>
          </a:p>
          <a:p>
            <a:pPr lvl="1"/>
            <a:r>
              <a:rPr lang="en-CA" sz="2100" dirty="0">
                <a:latin typeface="Times New Roman" panose="02020603050405020304" pitchFamily="18" charset="0"/>
                <a:cs typeface="Times New Roman" panose="02020603050405020304" pitchFamily="18" charset="0"/>
              </a:rPr>
              <a:t>Focus on shared commonality (Lazarev &amp; Sharma, 2017; Dinas, </a:t>
            </a:r>
            <a:r>
              <a:rPr lang="en-CA" sz="2100" dirty="0" err="1">
                <a:latin typeface="Times New Roman" panose="02020603050405020304" pitchFamily="18" charset="0"/>
                <a:cs typeface="Times New Roman" panose="02020603050405020304" pitchFamily="18" charset="0"/>
              </a:rPr>
              <a:t>Fouka</a:t>
            </a:r>
            <a:r>
              <a:rPr lang="en-CA" sz="2100" dirty="0">
                <a:latin typeface="Times New Roman" panose="02020603050405020304" pitchFamily="18" charset="0"/>
                <a:cs typeface="Times New Roman" panose="02020603050405020304" pitchFamily="18" charset="0"/>
              </a:rPr>
              <a:t> &amp; </a:t>
            </a:r>
            <a:r>
              <a:rPr lang="en-CA" sz="2100" dirty="0" err="1">
                <a:latin typeface="Times New Roman" panose="02020603050405020304" pitchFamily="18" charset="0"/>
                <a:cs typeface="Times New Roman" panose="02020603050405020304" pitchFamily="18" charset="0"/>
              </a:rPr>
              <a:t>Schlapfer</a:t>
            </a:r>
            <a:r>
              <a:rPr lang="en-CA" sz="2100" dirty="0">
                <a:latin typeface="Times New Roman" panose="02020603050405020304" pitchFamily="18" charset="0"/>
                <a:cs typeface="Times New Roman" panose="02020603050405020304" pitchFamily="18" charset="0"/>
              </a:rPr>
              <a:t> 2021)</a:t>
            </a:r>
          </a:p>
          <a:p>
            <a:pPr lvl="1"/>
            <a:endParaRPr lang="en-CA" dirty="0"/>
          </a:p>
        </p:txBody>
      </p:sp>
    </p:spTree>
    <p:extLst>
      <p:ext uri="{BB962C8B-B14F-4D97-AF65-F5344CB8AC3E}">
        <p14:creationId xmlns:p14="http://schemas.microsoft.com/office/powerpoint/2010/main" val="176203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E3B8C-CDA2-C098-1CCD-205C278159C0}"/>
              </a:ext>
            </a:extLst>
          </p:cNvPr>
          <p:cNvSpPr>
            <a:spLocks noGrp="1"/>
          </p:cNvSpPr>
          <p:nvPr>
            <p:ph type="title"/>
          </p:nvPr>
        </p:nvSpPr>
        <p:spPr/>
        <p:txBody>
          <a:bodyPr/>
          <a:lstStyle/>
          <a:p>
            <a:r>
              <a:rPr lang="en-CA" b="1">
                <a:latin typeface="Times New Roman" panose="02020603050405020304" pitchFamily="18" charset="0"/>
                <a:cs typeface="Times New Roman" panose="02020603050405020304" pitchFamily="18" charset="0"/>
              </a:rPr>
              <a:t>Study also sheds light on anti-migrant prejudice</a:t>
            </a:r>
          </a:p>
        </p:txBody>
      </p:sp>
      <p:sp>
        <p:nvSpPr>
          <p:cNvPr id="3" name="Content Placeholder 2">
            <a:extLst>
              <a:ext uri="{FF2B5EF4-FFF2-40B4-BE49-F238E27FC236}">
                <a16:creationId xmlns:a16="http://schemas.microsoft.com/office/drawing/2014/main" id="{032FF57A-82EA-110C-6DFF-48449901CC4D}"/>
              </a:ext>
            </a:extLst>
          </p:cNvPr>
          <p:cNvSpPr>
            <a:spLocks noGrp="1"/>
          </p:cNvSpPr>
          <p:nvPr>
            <p:ph idx="1"/>
          </p:nvPr>
        </p:nvSpPr>
        <p:spPr>
          <a:xfrm>
            <a:off x="628650" y="1761422"/>
            <a:ext cx="7886700" cy="3039515"/>
          </a:xfrm>
        </p:spPr>
        <p:txBody>
          <a:bodyPr>
            <a:normAutofit/>
          </a:bodyPr>
          <a:lstStyle/>
          <a:p>
            <a:r>
              <a:rPr lang="en-CA" sz="2250">
                <a:latin typeface="Times New Roman" panose="02020603050405020304" pitchFamily="18" charset="0"/>
                <a:cs typeface="Times New Roman" panose="02020603050405020304" pitchFamily="18" charset="0"/>
              </a:rPr>
              <a:t>What fuels anti-migrant prejudice?</a:t>
            </a:r>
          </a:p>
          <a:p>
            <a:pPr lvl="1"/>
            <a:r>
              <a:rPr lang="en-CA" sz="2250">
                <a:latin typeface="Times New Roman" panose="02020603050405020304" pitchFamily="18" charset="0"/>
                <a:cs typeface="Times New Roman" panose="02020603050405020304" pitchFamily="18" charset="0"/>
              </a:rPr>
              <a:t>Private economic concerns (labor, tax burdens)</a:t>
            </a:r>
          </a:p>
          <a:p>
            <a:pPr lvl="1"/>
            <a:r>
              <a:rPr lang="en-CA" sz="2250" err="1">
                <a:latin typeface="Times New Roman" panose="02020603050405020304" pitchFamily="18" charset="0"/>
                <a:cs typeface="Times New Roman" panose="02020603050405020304" pitchFamily="18" charset="0"/>
              </a:rPr>
              <a:t>Sociotropic</a:t>
            </a:r>
            <a:r>
              <a:rPr lang="en-CA" sz="2250">
                <a:latin typeface="Times New Roman" panose="02020603050405020304" pitchFamily="18" charset="0"/>
                <a:cs typeface="Times New Roman" panose="02020603050405020304" pitchFamily="18" charset="0"/>
              </a:rPr>
              <a:t> factors (“identity of the nation”)</a:t>
            </a:r>
          </a:p>
          <a:p>
            <a:pPr marL="342900" lvl="1" indent="0">
              <a:buNone/>
            </a:pPr>
            <a:endParaRPr lang="en-CA" sz="2250">
              <a:latin typeface="Times New Roman" panose="02020603050405020304" pitchFamily="18" charset="0"/>
              <a:cs typeface="Times New Roman" panose="02020603050405020304" pitchFamily="18" charset="0"/>
            </a:endParaRPr>
          </a:p>
          <a:p>
            <a:r>
              <a:rPr lang="en-CA" sz="2250">
                <a:latin typeface="Times New Roman" panose="02020603050405020304" pitchFamily="18" charset="0"/>
                <a:cs typeface="Times New Roman" panose="02020603050405020304" pitchFamily="18" charset="0"/>
              </a:rPr>
              <a:t>Common finding: </a:t>
            </a:r>
            <a:r>
              <a:rPr lang="en-CA" sz="2250" err="1">
                <a:latin typeface="Times New Roman" panose="02020603050405020304" pitchFamily="18" charset="0"/>
                <a:cs typeface="Times New Roman" panose="02020603050405020304" pitchFamily="18" charset="0"/>
              </a:rPr>
              <a:t>sociotropic</a:t>
            </a:r>
            <a:r>
              <a:rPr lang="en-CA" sz="2250">
                <a:latin typeface="Times New Roman" panose="02020603050405020304" pitchFamily="18" charset="0"/>
                <a:cs typeface="Times New Roman" panose="02020603050405020304" pitchFamily="18" charset="0"/>
              </a:rPr>
              <a:t> factors matter, private concerns don’t (</a:t>
            </a:r>
            <a:r>
              <a:rPr lang="en-CA" sz="2250" err="1">
                <a:latin typeface="Times New Roman" panose="02020603050405020304" pitchFamily="18" charset="0"/>
                <a:cs typeface="Times New Roman" panose="02020603050405020304" pitchFamily="18" charset="0"/>
              </a:rPr>
              <a:t>Hainmueller</a:t>
            </a:r>
            <a:r>
              <a:rPr lang="en-CA" sz="2250">
                <a:latin typeface="Times New Roman" panose="02020603050405020304" pitchFamily="18" charset="0"/>
                <a:cs typeface="Times New Roman" panose="02020603050405020304" pitchFamily="18" charset="0"/>
              </a:rPr>
              <a:t> &amp; </a:t>
            </a:r>
            <a:r>
              <a:rPr lang="en-CA" sz="2250" err="1">
                <a:latin typeface="Times New Roman" panose="02020603050405020304" pitchFamily="18" charset="0"/>
                <a:cs typeface="Times New Roman" panose="02020603050405020304" pitchFamily="18" charset="0"/>
              </a:rPr>
              <a:t>Hiscox</a:t>
            </a:r>
            <a:r>
              <a:rPr lang="en-CA" sz="2250">
                <a:latin typeface="Times New Roman" panose="02020603050405020304" pitchFamily="18" charset="0"/>
                <a:cs typeface="Times New Roman" panose="02020603050405020304" pitchFamily="18" charset="0"/>
              </a:rPr>
              <a:t>, 2010)</a:t>
            </a:r>
          </a:p>
          <a:p>
            <a:pPr lvl="1"/>
            <a:r>
              <a:rPr lang="en-CA" sz="2250">
                <a:latin typeface="Times New Roman" panose="02020603050405020304" pitchFamily="18" charset="0"/>
                <a:cs typeface="Times New Roman" panose="02020603050405020304" pitchFamily="18" charset="0"/>
              </a:rPr>
              <a:t>Exception: </a:t>
            </a:r>
            <a:r>
              <a:rPr lang="en-CA" sz="2250" err="1">
                <a:latin typeface="Times New Roman" panose="02020603050405020304" pitchFamily="18" charset="0"/>
                <a:cs typeface="Times New Roman" panose="02020603050405020304" pitchFamily="18" charset="0"/>
              </a:rPr>
              <a:t>Mayda</a:t>
            </a:r>
            <a:r>
              <a:rPr lang="en-CA" sz="2250">
                <a:latin typeface="Times New Roman" panose="02020603050405020304" pitchFamily="18" charset="0"/>
                <a:cs typeface="Times New Roman" panose="02020603050405020304" pitchFamily="18" charset="0"/>
              </a:rPr>
              <a:t> (2006)</a:t>
            </a:r>
          </a:p>
        </p:txBody>
      </p:sp>
    </p:spTree>
    <p:extLst>
      <p:ext uri="{BB962C8B-B14F-4D97-AF65-F5344CB8AC3E}">
        <p14:creationId xmlns:p14="http://schemas.microsoft.com/office/powerpoint/2010/main" val="134876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FBD347-6FB3-0D24-9F81-B846E2C091AB}"/>
              </a:ext>
            </a:extLst>
          </p:cNvPr>
          <p:cNvSpPr txBox="1"/>
          <p:nvPr/>
        </p:nvSpPr>
        <p:spPr>
          <a:xfrm>
            <a:off x="3221430" y="1929781"/>
            <a:ext cx="2701139" cy="707886"/>
          </a:xfrm>
          <a:prstGeom prst="rect">
            <a:avLst/>
          </a:prstGeom>
          <a:noFill/>
        </p:spPr>
        <p:txBody>
          <a:bodyPr wrap="square" rtlCol="0">
            <a:spAutoFit/>
          </a:bodyPr>
          <a:lstStyle/>
          <a:p>
            <a:r>
              <a:rPr lang="en-CA" sz="4000">
                <a:latin typeface="Times New Roman" panose="02020603050405020304" pitchFamily="18" charset="0"/>
                <a:cs typeface="Times New Roman" panose="02020603050405020304" pitchFamily="18" charset="0"/>
              </a:rPr>
              <a:t>CONTEXT</a:t>
            </a:r>
          </a:p>
        </p:txBody>
      </p:sp>
    </p:spTree>
    <p:extLst>
      <p:ext uri="{BB962C8B-B14F-4D97-AF65-F5344CB8AC3E}">
        <p14:creationId xmlns:p14="http://schemas.microsoft.com/office/powerpoint/2010/main" val="359826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a:extLst>
              <a:ext uri="{FF2B5EF4-FFF2-40B4-BE49-F238E27FC236}">
                <a16:creationId xmlns:a16="http://schemas.microsoft.com/office/drawing/2014/main" id="{378F7ECE-A423-AE0D-AC27-FDEBEE3FDC96}"/>
              </a:ext>
            </a:extLst>
          </p:cNvPr>
          <p:cNvSpPr>
            <a:spLocks noChangeAspect="1" noChangeArrowheads="1"/>
          </p:cNvSpPr>
          <p:nvPr/>
        </p:nvSpPr>
        <p:spPr bwMode="auto">
          <a:xfrm>
            <a:off x="2993457" y="2419349"/>
            <a:ext cx="1730943" cy="173094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map of africa with blue and red dots&#10;&#10;Description automatically generated">
            <a:extLst>
              <a:ext uri="{FF2B5EF4-FFF2-40B4-BE49-F238E27FC236}">
                <a16:creationId xmlns:a16="http://schemas.microsoft.com/office/drawing/2014/main" id="{EB201339-5464-947C-597E-227D5CFF8281}"/>
              </a:ext>
            </a:extLst>
          </p:cNvPr>
          <p:cNvPicPr>
            <a:picLocks noChangeAspect="1"/>
          </p:cNvPicPr>
          <p:nvPr/>
        </p:nvPicPr>
        <p:blipFill>
          <a:blip r:embed="rId2"/>
          <a:stretch>
            <a:fillRect/>
          </a:stretch>
        </p:blipFill>
        <p:spPr>
          <a:xfrm>
            <a:off x="1838425" y="211829"/>
            <a:ext cx="5122441" cy="4719841"/>
          </a:xfrm>
          <a:prstGeom prst="rect">
            <a:avLst/>
          </a:prstGeom>
        </p:spPr>
      </p:pic>
    </p:spTree>
    <p:extLst>
      <p:ext uri="{BB962C8B-B14F-4D97-AF65-F5344CB8AC3E}">
        <p14:creationId xmlns:p14="http://schemas.microsoft.com/office/powerpoint/2010/main" val="4097778526"/>
      </p:ext>
    </p:extLst>
  </p:cSld>
  <p:clrMapOvr>
    <a:masterClrMapping/>
  </p:clrMapOvr>
</p:sld>
</file>

<file path=ppt/theme/theme1.xml><?xml version="1.0" encoding="utf-8"?>
<a:theme xmlns:a="http://schemas.openxmlformats.org/drawingml/2006/main" name="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16x9_white_OUTrev" id="{18A2BFFB-E40A-DD4A-80C2-6A3FF04FB35F}" vid="{19C086BD-2910-4244-A3DE-16F12E2E67C0}"/>
    </a:ext>
  </a:extLst>
</a:theme>
</file>

<file path=ppt/theme/theme2.xml><?xml version="1.0" encoding="utf-8"?>
<a:theme xmlns:a="http://schemas.openxmlformats.org/drawingml/2006/main" name="1_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16x9_white_OUTrev" id="{18A2BFFB-E40A-DD4A-80C2-6A3FF04FB35F}" vid="{A16D8308-0E42-884D-A0E6-FC6CAF1BE52C}"/>
    </a:ext>
  </a:extLst>
</a:theme>
</file>

<file path=ppt/theme/theme3.xml><?xml version="1.0" encoding="utf-8"?>
<a:theme xmlns:a="http://schemas.openxmlformats.org/drawingml/2006/main" name="2_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16x9_white_OUTrev" id="{18A2BFFB-E40A-DD4A-80C2-6A3FF04FB35F}" vid="{D4995BF9-9F20-9643-9C39-C7C81DBCC5E8}"/>
    </a:ext>
  </a:extLst>
</a:theme>
</file>

<file path=ppt/theme/theme4.xml><?xml version="1.0" encoding="utf-8"?>
<a:theme xmlns:a="http://schemas.openxmlformats.org/drawingml/2006/main" name="3_Theme1">
  <a:themeElements>
    <a:clrScheme name="Custom 2">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16x9_white_OUTrev" id="{18A2BFFB-E40A-DD4A-80C2-6A3FF04FB35F}" vid="{87E010D8-71B5-7D4D-BC0B-F24F33AA871B}"/>
    </a:ext>
  </a:extLst>
</a:theme>
</file>

<file path=ppt/theme/theme5.xml><?xml version="1.0" encoding="utf-8"?>
<a:theme xmlns:a="http://schemas.openxmlformats.org/drawingml/2006/main" name="4_Theme1">
  <a:themeElements>
    <a:clrScheme name="Custom 2">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16x9_white_OUTrev" id="{18A2BFFB-E40A-DD4A-80C2-6A3FF04FB35F}" vid="{B553D71B-4538-3C44-8878-A9D84700F426}"/>
    </a:ext>
  </a:extLst>
</a:theme>
</file>

<file path=ppt/theme/theme6.xml><?xml version="1.0" encoding="utf-8"?>
<a:theme xmlns:a="http://schemas.openxmlformats.org/drawingml/2006/main" name="5_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16x9_white_OUTrev" id="{18A2BFFB-E40A-DD4A-80C2-6A3FF04FB35F}" vid="{1A1BA80D-312F-8F44-BE25-F0D2766E18B1}"/>
    </a:ext>
  </a:extLst>
</a:theme>
</file>

<file path=ppt/theme/theme7.xml><?xml version="1.0" encoding="utf-8"?>
<a:theme xmlns:a="http://schemas.openxmlformats.org/drawingml/2006/main" name="6_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16x9_white_OUTrev" id="{18A2BFFB-E40A-DD4A-80C2-6A3FF04FB35F}" vid="{5B4C684B-751D-7B43-AB3F-34FD5434F435}"/>
    </a:ext>
  </a:extLst>
</a:theme>
</file>

<file path=ppt/theme/theme8.xml><?xml version="1.0" encoding="utf-8"?>
<a:theme xmlns:a="http://schemas.openxmlformats.org/drawingml/2006/main" name="7_Theme1">
  <a:themeElements>
    <a:clrScheme name="Custom 1">
      <a:dk1>
        <a:srgbClr val="005FBE"/>
      </a:dk1>
      <a:lt1>
        <a:srgbClr val="FFFFFF"/>
      </a:lt1>
      <a:dk2>
        <a:srgbClr val="002F60"/>
      </a:dk2>
      <a:lt2>
        <a:srgbClr val="EAAA00"/>
      </a:lt2>
      <a:accent1>
        <a:srgbClr val="E50024"/>
      </a:accent1>
      <a:accent2>
        <a:srgbClr val="005FBE"/>
      </a:accent2>
      <a:accent3>
        <a:srgbClr val="002F60"/>
      </a:accent3>
      <a:accent4>
        <a:srgbClr val="F5A600"/>
      </a:accent4>
      <a:accent5>
        <a:srgbClr val="005FBE"/>
      </a:accent5>
      <a:accent6>
        <a:srgbClr val="E50024"/>
      </a:accent6>
      <a:hlink>
        <a:srgbClr val="005FBC"/>
      </a:hlink>
      <a:folHlink>
        <a:srgbClr val="005F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M_06262_EdgePPTTmplts_16x9_white_OUTrev" id="{18A2BFFB-E40A-DD4A-80C2-6A3FF04FB35F}" vid="{BD3DE0DF-7340-464C-8AE7-BCE189E8F058}"/>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1B0D01CB454469DDDFF9FD7F546FB" ma:contentTypeVersion="18" ma:contentTypeDescription="Create a new document." ma:contentTypeScope="" ma:versionID="343daa479f7b82cfa9274ba416028765">
  <xsd:schema xmlns:xsd="http://www.w3.org/2001/XMLSchema" xmlns:xs="http://www.w3.org/2001/XMLSchema" xmlns:p="http://schemas.microsoft.com/office/2006/metadata/properties" xmlns:ns2="5c600c1d-caa9-43b7-a835-dfec431f7c68" xmlns:ns3="46b6293d-6606-40d5-89a0-dc3ce5a46b9a" targetNamespace="http://schemas.microsoft.com/office/2006/metadata/properties" ma:root="true" ma:fieldsID="7a7a7281e4f161bae2641320d0490e5b" ns2:_="" ns3:_="">
    <xsd:import namespace="5c600c1d-caa9-43b7-a835-dfec431f7c68"/>
    <xsd:import namespace="46b6293d-6606-40d5-89a0-dc3ce5a46b9a"/>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600c1d-caa9-43b7-a835-dfec431f7c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f3f4cc-79b9-4d17-b8fa-dd7577b1fb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b6293d-6606-40d5-89a0-dc3ce5a46b9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86b3f29-e0ce-4acb-86b6-4625b554f1d1}" ma:internalName="TaxCatchAll" ma:showField="CatchAllData" ma:web="46b6293d-6606-40d5-89a0-dc3ce5a46b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AC3504-C33D-44CD-B86E-F35FCB4F0F48}"/>
</file>

<file path=customXml/itemProps2.xml><?xml version="1.0" encoding="utf-8"?>
<ds:datastoreItem xmlns:ds="http://schemas.openxmlformats.org/officeDocument/2006/customXml" ds:itemID="{B33512ED-E312-44CF-A238-0420A8A352E7}"/>
</file>

<file path=docProps/app.xml><?xml version="1.0" encoding="utf-8"?>
<Properties xmlns="http://schemas.openxmlformats.org/officeDocument/2006/extended-properties" xmlns:vt="http://schemas.openxmlformats.org/officeDocument/2006/docPropsVTypes">
  <Template>powerpoint-edge_16x9_white_2021</Template>
  <TotalTime>1554</TotalTime>
  <Words>1408</Words>
  <Application>Microsoft Office PowerPoint</Application>
  <PresentationFormat>On-screen Show (16:9)</PresentationFormat>
  <Paragraphs>178</Paragraphs>
  <Slides>37</Slides>
  <Notes>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37</vt:i4>
      </vt:variant>
    </vt:vector>
  </HeadingPairs>
  <TitlesOfParts>
    <vt:vector size="51" baseType="lpstr">
      <vt:lpstr>Arial</vt:lpstr>
      <vt:lpstr>Calibri</vt:lpstr>
      <vt:lpstr>Calibri Light</vt:lpstr>
      <vt:lpstr>Cambria Math</vt:lpstr>
      <vt:lpstr>Times New Roman</vt:lpstr>
      <vt:lpstr>Wingdings</vt:lpstr>
      <vt:lpstr>Theme1</vt:lpstr>
      <vt:lpstr>1_Theme1</vt:lpstr>
      <vt:lpstr>2_Theme1</vt:lpstr>
      <vt:lpstr>3_Theme1</vt:lpstr>
      <vt:lpstr>4_Theme1</vt:lpstr>
      <vt:lpstr>5_Theme1</vt:lpstr>
      <vt:lpstr>6_Theme1</vt:lpstr>
      <vt:lpstr>7_Theme1</vt:lpstr>
      <vt:lpstr>PowerPoint Presentation</vt:lpstr>
      <vt:lpstr>PowerPoint Presentation</vt:lpstr>
      <vt:lpstr>Integration is the only viable durable solution for many refugees</vt:lpstr>
      <vt:lpstr>Our study seeks to answer the question:</vt:lpstr>
      <vt:lpstr>Survey experiment </vt:lpstr>
      <vt:lpstr>part of DISCOURSE on increasing refugee inclusion</vt:lpstr>
      <vt:lpstr>Study also sheds light on anti-migrant prejudice</vt:lpstr>
      <vt:lpstr>PowerPoint Presentation</vt:lpstr>
      <vt:lpstr>PowerPoint Presentation</vt:lpstr>
      <vt:lpstr>Refugee hosting policies</vt:lpstr>
      <vt:lpstr>The Tigray War</vt:lpstr>
      <vt:lpstr>PowerPoint Presentation</vt:lpstr>
      <vt:lpstr>Data collection</vt:lpstr>
      <vt:lpstr>PowerPoint Presentation</vt:lpstr>
      <vt:lpstr>PowerPoint Presentation</vt:lpstr>
      <vt:lpstr>ATTITUDES Questions</vt:lpstr>
      <vt:lpstr>Anderson index</vt:lpstr>
      <vt:lpstr>PowerPoint Presentation</vt:lpstr>
      <vt:lpstr>Estimation strategy</vt:lpstr>
      <vt:lpstr>α_1 interpretation</vt:lpstr>
      <vt:lpstr>α_2 interpretation</vt:lpstr>
      <vt:lpstr>α_3 interpretation</vt:lpstr>
      <vt:lpstr>PowerPoint Presentation</vt:lpstr>
      <vt:lpstr>PowerPoint Presentation</vt:lpstr>
      <vt:lpstr>Main RESULTS</vt:lpstr>
      <vt:lpstr>PowerPoint Presentation</vt:lpstr>
      <vt:lpstr>PowerPoint Presentation</vt:lpstr>
      <vt:lpstr>Results for uganda</vt:lpstr>
      <vt:lpstr>PowerPoint Presentation</vt:lpstr>
      <vt:lpstr>PowerPoint Presentation</vt:lpstr>
      <vt:lpstr>PowerPoint Presentation</vt:lpstr>
      <vt:lpstr>PowerPoint Presentation</vt:lpstr>
      <vt:lpstr>PowerPoint Presentation</vt:lpstr>
      <vt:lpstr>Is perceived, not actual, job competition driving the results?</vt:lpstr>
      <vt:lpstr>Quality of refugee-host interactions appears to influence host attitudes</vt:lpstr>
      <vt:lpstr>THANK YOU csalemi@uvic.ca</vt:lpstr>
      <vt:lpstr>DO RESPONSES REFLECT TRUE BEHAVIOR?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Salemi</dc:creator>
  <cp:lastModifiedBy>Colette Salemi</cp:lastModifiedBy>
  <cp:revision>2</cp:revision>
  <dcterms:created xsi:type="dcterms:W3CDTF">2023-07-03T15:48:33Z</dcterms:created>
  <dcterms:modified xsi:type="dcterms:W3CDTF">2024-09-19T19:42:08Z</dcterms:modified>
</cp:coreProperties>
</file>